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0"/>
  </p:notesMasterIdLst>
  <p:sldIdLst>
    <p:sldId id="305" r:id="rId5"/>
    <p:sldId id="321" r:id="rId6"/>
    <p:sldId id="315" r:id="rId7"/>
    <p:sldId id="312" r:id="rId8"/>
    <p:sldId id="311" r:id="rId9"/>
    <p:sldId id="314" r:id="rId10"/>
    <p:sldId id="319" r:id="rId11"/>
    <p:sldId id="318" r:id="rId12"/>
    <p:sldId id="316" r:id="rId13"/>
    <p:sldId id="320" r:id="rId14"/>
    <p:sldId id="323" r:id="rId15"/>
    <p:sldId id="325" r:id="rId16"/>
    <p:sldId id="324" r:id="rId17"/>
    <p:sldId id="322" r:id="rId18"/>
    <p:sldId id="31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6263" autoAdjust="0"/>
  </p:normalViewPr>
  <p:slideViewPr>
    <p:cSldViewPr snapToGrid="0">
      <p:cViewPr varScale="1">
        <p:scale>
          <a:sx n="70" d="100"/>
          <a:sy n="70" d="100"/>
        </p:scale>
        <p:origin x="126" y="90"/>
      </p:cViewPr>
      <p:guideLst/>
    </p:cSldViewPr>
  </p:slideViewPr>
  <p:notesTextViewPr>
    <p:cViewPr>
      <p:scale>
        <a:sx n="1" d="1"/>
        <a:sy n="1" d="1"/>
      </p:scale>
      <p:origin x="0" y="-72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2194AD-BC1D-40A5-8061-74ED970CF0EC}" type="doc">
      <dgm:prSet loTypeId="urn:microsoft.com/office/officeart/2016/7/layout/HexagonTimeline" loCatId="process" qsTypeId="urn:microsoft.com/office/officeart/2005/8/quickstyle/simple4" qsCatId="simple" csTypeId="urn:microsoft.com/office/officeart/2005/8/colors/accent1_2" csCatId="accent1" phldr="1"/>
      <dgm:spPr/>
      <dgm:t>
        <a:bodyPr/>
        <a:lstStyle/>
        <a:p>
          <a:endParaRPr lang="en-US"/>
        </a:p>
      </dgm:t>
    </dgm:pt>
    <dgm:pt modelId="{470436C2-AB8C-44D2-A601-D202EF28CAB9}">
      <dgm:prSet custT="1"/>
      <dgm:spPr/>
      <dgm:t>
        <a:bodyPr/>
        <a:lstStyle/>
        <a:p>
          <a:r>
            <a:rPr lang="en-US" sz="1800" dirty="0"/>
            <a:t>2001</a:t>
          </a:r>
        </a:p>
      </dgm:t>
    </dgm:pt>
    <dgm:pt modelId="{5730B730-F013-48B6-BBEF-5A501064EB00}" type="parTrans" cxnId="{F942B8C5-7323-42C5-81E3-24148E3D8472}">
      <dgm:prSet/>
      <dgm:spPr/>
      <dgm:t>
        <a:bodyPr/>
        <a:lstStyle/>
        <a:p>
          <a:endParaRPr lang="en-US"/>
        </a:p>
      </dgm:t>
    </dgm:pt>
    <dgm:pt modelId="{2125FE7A-30E1-4461-8054-0105ED556DC5}" type="sibTrans" cxnId="{F942B8C5-7323-42C5-81E3-24148E3D8472}">
      <dgm:prSet/>
      <dgm:spPr/>
      <dgm:t>
        <a:bodyPr/>
        <a:lstStyle/>
        <a:p>
          <a:endParaRPr lang="en-US"/>
        </a:p>
      </dgm:t>
    </dgm:pt>
    <dgm:pt modelId="{FA711432-52FF-449A-96AC-E9B964DAEC35}">
      <dgm:prSet custT="1"/>
      <dgm:spPr/>
      <dgm:t>
        <a:bodyPr/>
        <a:lstStyle/>
        <a:p>
          <a:r>
            <a:rPr lang="en-US" sz="2400" dirty="0" err="1"/>
            <a:t>Haar</a:t>
          </a:r>
          <a:r>
            <a:rPr lang="en-US" sz="2400" dirty="0"/>
            <a:t> Cascade</a:t>
          </a:r>
          <a:r>
            <a:rPr lang="en-US" sz="1200" dirty="0"/>
            <a:t> </a:t>
          </a:r>
        </a:p>
      </dgm:t>
    </dgm:pt>
    <dgm:pt modelId="{548254CE-91A1-47E3-A412-38531D7A795D}" type="parTrans" cxnId="{517CB325-62EC-4E0E-91C0-0C1B58BB5F0A}">
      <dgm:prSet/>
      <dgm:spPr/>
      <dgm:t>
        <a:bodyPr/>
        <a:lstStyle/>
        <a:p>
          <a:endParaRPr lang="en-US"/>
        </a:p>
      </dgm:t>
    </dgm:pt>
    <dgm:pt modelId="{C416A550-A52D-406F-B186-5FDD3F472F71}" type="sibTrans" cxnId="{517CB325-62EC-4E0E-91C0-0C1B58BB5F0A}">
      <dgm:prSet/>
      <dgm:spPr/>
      <dgm:t>
        <a:bodyPr/>
        <a:lstStyle/>
        <a:p>
          <a:endParaRPr lang="en-US"/>
        </a:p>
      </dgm:t>
    </dgm:pt>
    <dgm:pt modelId="{784C4D9C-6BD9-46A6-818E-2F9E32A0005D}">
      <dgm:prSet custT="1"/>
      <dgm:spPr/>
      <dgm:t>
        <a:bodyPr/>
        <a:lstStyle/>
        <a:p>
          <a:r>
            <a:rPr lang="en-US" sz="1800" dirty="0"/>
            <a:t>2013</a:t>
          </a:r>
        </a:p>
      </dgm:t>
    </dgm:pt>
    <dgm:pt modelId="{8A955203-16FE-4E4A-A198-0745DE545A9D}" type="parTrans" cxnId="{46802EFC-9BBB-47EF-8ED9-9055FA2CDFB1}">
      <dgm:prSet/>
      <dgm:spPr/>
      <dgm:t>
        <a:bodyPr/>
        <a:lstStyle/>
        <a:p>
          <a:endParaRPr lang="en-US"/>
        </a:p>
      </dgm:t>
    </dgm:pt>
    <dgm:pt modelId="{C821C06E-AE69-427E-BAC3-DD095C5F5DE2}" type="sibTrans" cxnId="{46802EFC-9BBB-47EF-8ED9-9055FA2CDFB1}">
      <dgm:prSet/>
      <dgm:spPr/>
      <dgm:t>
        <a:bodyPr/>
        <a:lstStyle/>
        <a:p>
          <a:endParaRPr lang="en-US"/>
        </a:p>
      </dgm:t>
    </dgm:pt>
    <dgm:pt modelId="{D0A82FB8-1752-4D6F-8410-65D45BE9561E}">
      <dgm:prSet/>
      <dgm:spPr/>
      <dgm:t>
        <a:bodyPr/>
        <a:lstStyle/>
        <a:p>
          <a:r>
            <a:rPr lang="en-US" dirty="0"/>
            <a:t>HOG</a:t>
          </a:r>
        </a:p>
      </dgm:t>
    </dgm:pt>
    <dgm:pt modelId="{61919C9B-67C1-4818-8B22-371F0349AF0B}" type="parTrans" cxnId="{652564C5-1C9F-4165-825D-2B5E369E9B08}">
      <dgm:prSet/>
      <dgm:spPr/>
      <dgm:t>
        <a:bodyPr/>
        <a:lstStyle/>
        <a:p>
          <a:endParaRPr lang="en-US"/>
        </a:p>
      </dgm:t>
    </dgm:pt>
    <dgm:pt modelId="{BC71044F-3945-4433-9507-0F1DA1FDC91A}" type="sibTrans" cxnId="{652564C5-1C9F-4165-825D-2B5E369E9B08}">
      <dgm:prSet/>
      <dgm:spPr/>
      <dgm:t>
        <a:bodyPr/>
        <a:lstStyle/>
        <a:p>
          <a:endParaRPr lang="en-US"/>
        </a:p>
      </dgm:t>
    </dgm:pt>
    <dgm:pt modelId="{F8C565CB-F02F-49DD-8F1A-E2D32306B445}">
      <dgm:prSet/>
      <dgm:spPr/>
      <dgm:t>
        <a:bodyPr/>
        <a:lstStyle/>
        <a:p>
          <a:r>
            <a:rPr lang="en-US" dirty="0"/>
            <a:t>YOLO (v1)</a:t>
          </a:r>
        </a:p>
      </dgm:t>
    </dgm:pt>
    <dgm:pt modelId="{116086E4-3DA2-4410-9B39-9F62847B9BDE}" type="parTrans" cxnId="{ADD64242-AC47-4D8E-B6CF-E68B6EBBE21C}">
      <dgm:prSet/>
      <dgm:spPr/>
      <dgm:t>
        <a:bodyPr/>
        <a:lstStyle/>
        <a:p>
          <a:endParaRPr lang="en-US"/>
        </a:p>
      </dgm:t>
    </dgm:pt>
    <dgm:pt modelId="{CF4455B3-6B7C-4013-9023-23B5421D7AF5}" type="sibTrans" cxnId="{ADD64242-AC47-4D8E-B6CF-E68B6EBBE21C}">
      <dgm:prSet/>
      <dgm:spPr/>
      <dgm:t>
        <a:bodyPr/>
        <a:lstStyle/>
        <a:p>
          <a:endParaRPr lang="en-US"/>
        </a:p>
      </dgm:t>
    </dgm:pt>
    <dgm:pt modelId="{2B69C150-C962-46ED-A032-6DFF25CF63C4}">
      <dgm:prSet custT="1"/>
      <dgm:spPr/>
      <dgm:t>
        <a:bodyPr/>
        <a:lstStyle/>
        <a:p>
          <a:r>
            <a:rPr lang="en-US" sz="1800" dirty="0"/>
            <a:t>2015</a:t>
          </a:r>
        </a:p>
      </dgm:t>
    </dgm:pt>
    <dgm:pt modelId="{C2F2AFDD-9240-4783-9934-D9D85FC72453}" type="sibTrans" cxnId="{32E6360B-3755-4D38-8AB6-CAC505AB303E}">
      <dgm:prSet/>
      <dgm:spPr/>
      <dgm:t>
        <a:bodyPr/>
        <a:lstStyle/>
        <a:p>
          <a:endParaRPr lang="en-US"/>
        </a:p>
      </dgm:t>
    </dgm:pt>
    <dgm:pt modelId="{985FED35-869E-42B1-BCFA-A365B4BDACEE}" type="parTrans" cxnId="{32E6360B-3755-4D38-8AB6-CAC505AB303E}">
      <dgm:prSet/>
      <dgm:spPr/>
      <dgm:t>
        <a:bodyPr/>
        <a:lstStyle/>
        <a:p>
          <a:endParaRPr lang="en-US"/>
        </a:p>
      </dgm:t>
    </dgm:pt>
    <dgm:pt modelId="{CF9C7F8B-ACA5-4AF8-A08B-0E80CF03A32B}" type="pres">
      <dgm:prSet presAssocID="{B52194AD-BC1D-40A5-8061-74ED970CF0EC}" presName="Name0" presStyleCnt="0">
        <dgm:presLayoutVars>
          <dgm:chMax/>
          <dgm:chPref/>
          <dgm:animLvl val="lvl"/>
        </dgm:presLayoutVars>
      </dgm:prSet>
      <dgm:spPr/>
    </dgm:pt>
    <dgm:pt modelId="{33687FA3-D696-4D05-A921-E657360E9153}" type="pres">
      <dgm:prSet presAssocID="{470436C2-AB8C-44D2-A601-D202EF28CAB9}" presName="composite" presStyleCnt="0"/>
      <dgm:spPr/>
    </dgm:pt>
    <dgm:pt modelId="{28B7E585-1DEC-4555-8326-DC322CE6A0D9}" type="pres">
      <dgm:prSet presAssocID="{470436C2-AB8C-44D2-A601-D202EF28CAB9}" presName="Parent1" presStyleLbl="alignNode1" presStyleIdx="0" presStyleCnt="3">
        <dgm:presLayoutVars>
          <dgm:chMax val="1"/>
          <dgm:chPref val="1"/>
          <dgm:bulletEnabled val="1"/>
        </dgm:presLayoutVars>
      </dgm:prSet>
      <dgm:spPr/>
    </dgm:pt>
    <dgm:pt modelId="{E6B3F149-FD9C-4184-B517-50DE17DC9F42}" type="pres">
      <dgm:prSet presAssocID="{470436C2-AB8C-44D2-A601-D202EF28CAB9}" presName="Childtext1" presStyleLbl="revTx" presStyleIdx="0" presStyleCnt="3">
        <dgm:presLayoutVars>
          <dgm:chMax val="0"/>
          <dgm:chPref val="0"/>
          <dgm:bulletEnabled/>
        </dgm:presLayoutVars>
      </dgm:prSet>
      <dgm:spPr/>
    </dgm:pt>
    <dgm:pt modelId="{9A3567F5-3505-4A84-B150-84541A114DAE}" type="pres">
      <dgm:prSet presAssocID="{470436C2-AB8C-44D2-A601-D202EF28CAB9}" presName="ConnectLine" presStyleLbl="sibTrans1D1" presStyleIdx="0" presStyleCnt="3"/>
      <dgm:spPr>
        <a:noFill/>
        <a:ln w="12700" cap="rnd" cmpd="sng" algn="ctr">
          <a:solidFill>
            <a:schemeClr val="accent1">
              <a:hueOff val="0"/>
              <a:satOff val="0"/>
              <a:lumOff val="0"/>
              <a:alphaOff val="0"/>
            </a:schemeClr>
          </a:solidFill>
          <a:prstDash val="dash"/>
        </a:ln>
        <a:effectLst/>
      </dgm:spPr>
    </dgm:pt>
    <dgm:pt modelId="{3C2BEDA3-A6CB-4551-9245-20E856721676}" type="pres">
      <dgm:prSet presAssocID="{470436C2-AB8C-44D2-A601-D202EF28CAB9}" presName="ConnectLineEnd" presStyleLbl="node1" presStyleIdx="0" presStyleCnt="3"/>
      <dgm:spPr/>
    </dgm:pt>
    <dgm:pt modelId="{C300CFD9-A852-4630-9F5A-D9052EC40FAA}" type="pres">
      <dgm:prSet presAssocID="{470436C2-AB8C-44D2-A601-D202EF28CAB9}" presName="EmptyPane" presStyleCnt="0"/>
      <dgm:spPr/>
    </dgm:pt>
    <dgm:pt modelId="{89A522A2-C968-4BB0-AA0D-5C276045D013}" type="pres">
      <dgm:prSet presAssocID="{2125FE7A-30E1-4461-8054-0105ED556DC5}" presName="spaceBetweenRectangles" presStyleLbl="fgAcc1" presStyleIdx="0" presStyleCnt="2"/>
      <dgm:spPr/>
    </dgm:pt>
    <dgm:pt modelId="{3F8C7F44-0E39-4E64-AFA3-81ED9F564258}" type="pres">
      <dgm:prSet presAssocID="{784C4D9C-6BD9-46A6-818E-2F9E32A0005D}" presName="composite" presStyleCnt="0"/>
      <dgm:spPr/>
    </dgm:pt>
    <dgm:pt modelId="{8EAC610B-FC2D-4E66-A096-2E23A75E8CE6}" type="pres">
      <dgm:prSet presAssocID="{784C4D9C-6BD9-46A6-818E-2F9E32A0005D}" presName="Parent1" presStyleLbl="alignNode1" presStyleIdx="1" presStyleCnt="3">
        <dgm:presLayoutVars>
          <dgm:chMax val="1"/>
          <dgm:chPref val="1"/>
          <dgm:bulletEnabled val="1"/>
        </dgm:presLayoutVars>
      </dgm:prSet>
      <dgm:spPr/>
    </dgm:pt>
    <dgm:pt modelId="{4EBF67CA-7B13-4FE6-A5D4-F2B5DBB8EF10}" type="pres">
      <dgm:prSet presAssocID="{784C4D9C-6BD9-46A6-818E-2F9E32A0005D}" presName="Childtext1" presStyleLbl="revTx" presStyleIdx="1" presStyleCnt="3">
        <dgm:presLayoutVars>
          <dgm:chMax val="0"/>
          <dgm:chPref val="0"/>
          <dgm:bulletEnabled/>
        </dgm:presLayoutVars>
      </dgm:prSet>
      <dgm:spPr/>
    </dgm:pt>
    <dgm:pt modelId="{EF2BCF49-D21A-4CE2-AE95-81209766FB18}" type="pres">
      <dgm:prSet presAssocID="{784C4D9C-6BD9-46A6-818E-2F9E32A0005D}" presName="ConnectLine" presStyleLbl="sibTrans1D1" presStyleIdx="1" presStyleCnt="3"/>
      <dgm:spPr>
        <a:noFill/>
        <a:ln w="12700" cap="rnd" cmpd="sng" algn="ctr">
          <a:solidFill>
            <a:schemeClr val="accent1">
              <a:hueOff val="0"/>
              <a:satOff val="0"/>
              <a:lumOff val="0"/>
              <a:alphaOff val="0"/>
            </a:schemeClr>
          </a:solidFill>
          <a:prstDash val="dash"/>
        </a:ln>
        <a:effectLst/>
      </dgm:spPr>
    </dgm:pt>
    <dgm:pt modelId="{0CC65804-80E2-457A-A25B-A52705EE142F}" type="pres">
      <dgm:prSet presAssocID="{784C4D9C-6BD9-46A6-818E-2F9E32A0005D}" presName="ConnectLineEnd" presStyleLbl="node1" presStyleIdx="1" presStyleCnt="3"/>
      <dgm:spPr/>
    </dgm:pt>
    <dgm:pt modelId="{004F0C39-4635-43A3-8A4E-EA640B51ABF7}" type="pres">
      <dgm:prSet presAssocID="{784C4D9C-6BD9-46A6-818E-2F9E32A0005D}" presName="EmptyPane" presStyleCnt="0"/>
      <dgm:spPr/>
    </dgm:pt>
    <dgm:pt modelId="{61A8C36E-8A1B-40F2-AED1-4DCA68BADEF4}" type="pres">
      <dgm:prSet presAssocID="{C821C06E-AE69-427E-BAC3-DD095C5F5DE2}" presName="spaceBetweenRectangles" presStyleLbl="fgAcc1" presStyleIdx="1" presStyleCnt="2"/>
      <dgm:spPr/>
    </dgm:pt>
    <dgm:pt modelId="{25653124-9BAA-4AE1-8304-AA26FB2E3F53}" type="pres">
      <dgm:prSet presAssocID="{2B69C150-C962-46ED-A032-6DFF25CF63C4}" presName="composite" presStyleCnt="0"/>
      <dgm:spPr/>
    </dgm:pt>
    <dgm:pt modelId="{218458F2-C6C1-4CA1-95FD-E5E7768E5C6B}" type="pres">
      <dgm:prSet presAssocID="{2B69C150-C962-46ED-A032-6DFF25CF63C4}" presName="Parent1" presStyleLbl="alignNode1" presStyleIdx="2" presStyleCnt="3">
        <dgm:presLayoutVars>
          <dgm:chMax val="1"/>
          <dgm:chPref val="1"/>
          <dgm:bulletEnabled val="1"/>
        </dgm:presLayoutVars>
      </dgm:prSet>
      <dgm:spPr/>
    </dgm:pt>
    <dgm:pt modelId="{5401E5BC-5137-49E4-9201-53966AC64854}" type="pres">
      <dgm:prSet presAssocID="{2B69C150-C962-46ED-A032-6DFF25CF63C4}" presName="Childtext1" presStyleLbl="revTx" presStyleIdx="2" presStyleCnt="3">
        <dgm:presLayoutVars>
          <dgm:chMax val="0"/>
          <dgm:chPref val="0"/>
          <dgm:bulletEnabled/>
        </dgm:presLayoutVars>
      </dgm:prSet>
      <dgm:spPr/>
    </dgm:pt>
    <dgm:pt modelId="{74850E5A-A27F-4C49-B524-9BDA42FD5C7E}" type="pres">
      <dgm:prSet presAssocID="{2B69C150-C962-46ED-A032-6DFF25CF63C4}" presName="ConnectLine" presStyleLbl="sibTrans1D1" presStyleIdx="2" presStyleCnt="3"/>
      <dgm:spPr>
        <a:noFill/>
        <a:ln w="12700" cap="rnd" cmpd="sng" algn="ctr">
          <a:solidFill>
            <a:schemeClr val="accent1">
              <a:hueOff val="0"/>
              <a:satOff val="0"/>
              <a:lumOff val="0"/>
              <a:alphaOff val="0"/>
            </a:schemeClr>
          </a:solidFill>
          <a:prstDash val="dash"/>
        </a:ln>
        <a:effectLst/>
      </dgm:spPr>
    </dgm:pt>
    <dgm:pt modelId="{59A7864F-BA2A-4DE3-9F4E-36E9E79426E5}" type="pres">
      <dgm:prSet presAssocID="{2B69C150-C962-46ED-A032-6DFF25CF63C4}" presName="ConnectLineEnd" presStyleLbl="node1" presStyleIdx="2" presStyleCnt="3"/>
      <dgm:spPr/>
    </dgm:pt>
    <dgm:pt modelId="{EC21299B-726A-4025-B88D-0937A475202F}" type="pres">
      <dgm:prSet presAssocID="{2B69C150-C962-46ED-A032-6DFF25CF63C4}" presName="EmptyPane" presStyleCnt="0"/>
      <dgm:spPr/>
    </dgm:pt>
  </dgm:ptLst>
  <dgm:cxnLst>
    <dgm:cxn modelId="{32E6360B-3755-4D38-8AB6-CAC505AB303E}" srcId="{B52194AD-BC1D-40A5-8061-74ED970CF0EC}" destId="{2B69C150-C962-46ED-A032-6DFF25CF63C4}" srcOrd="2" destOrd="0" parTransId="{985FED35-869E-42B1-BCFA-A365B4BDACEE}" sibTransId="{C2F2AFDD-9240-4783-9934-D9D85FC72453}"/>
    <dgm:cxn modelId="{E68B4513-2346-4BC4-A736-5E30B7B2BE9E}" type="presOf" srcId="{D0A82FB8-1752-4D6F-8410-65D45BE9561E}" destId="{4EBF67CA-7B13-4FE6-A5D4-F2B5DBB8EF10}" srcOrd="0" destOrd="0" presId="urn:microsoft.com/office/officeart/2016/7/layout/HexagonTimeline"/>
    <dgm:cxn modelId="{517CB325-62EC-4E0E-91C0-0C1B58BB5F0A}" srcId="{470436C2-AB8C-44D2-A601-D202EF28CAB9}" destId="{FA711432-52FF-449A-96AC-E9B964DAEC35}" srcOrd="0" destOrd="0" parTransId="{548254CE-91A1-47E3-A412-38531D7A795D}" sibTransId="{C416A550-A52D-406F-B186-5FDD3F472F71}"/>
    <dgm:cxn modelId="{ADD64242-AC47-4D8E-B6CF-E68B6EBBE21C}" srcId="{2B69C150-C962-46ED-A032-6DFF25CF63C4}" destId="{F8C565CB-F02F-49DD-8F1A-E2D32306B445}" srcOrd="0" destOrd="0" parTransId="{116086E4-3DA2-4410-9B39-9F62847B9BDE}" sibTransId="{CF4455B3-6B7C-4013-9023-23B5421D7AF5}"/>
    <dgm:cxn modelId="{53019453-0969-41D9-8CC8-44ED82421A39}" type="presOf" srcId="{B52194AD-BC1D-40A5-8061-74ED970CF0EC}" destId="{CF9C7F8B-ACA5-4AF8-A08B-0E80CF03A32B}" srcOrd="0" destOrd="0" presId="urn:microsoft.com/office/officeart/2016/7/layout/HexagonTimeline"/>
    <dgm:cxn modelId="{FEB8B378-063C-43BD-B48F-8704453FCE39}" type="presOf" srcId="{F8C565CB-F02F-49DD-8F1A-E2D32306B445}" destId="{5401E5BC-5137-49E4-9201-53966AC64854}" srcOrd="0" destOrd="0" presId="urn:microsoft.com/office/officeart/2016/7/layout/HexagonTimeline"/>
    <dgm:cxn modelId="{4E11AE7D-60F8-4533-9F07-C8EED28647B2}" type="presOf" srcId="{FA711432-52FF-449A-96AC-E9B964DAEC35}" destId="{E6B3F149-FD9C-4184-B517-50DE17DC9F42}" srcOrd="0" destOrd="0" presId="urn:microsoft.com/office/officeart/2016/7/layout/HexagonTimeline"/>
    <dgm:cxn modelId="{7B132C82-C23B-42A3-ABBB-55E47E316820}" type="presOf" srcId="{784C4D9C-6BD9-46A6-818E-2F9E32A0005D}" destId="{8EAC610B-FC2D-4E66-A096-2E23A75E8CE6}" srcOrd="0" destOrd="0" presId="urn:microsoft.com/office/officeart/2016/7/layout/HexagonTimeline"/>
    <dgm:cxn modelId="{6FEBC895-0000-449D-9CFC-BE64F544A9B7}" type="presOf" srcId="{2B69C150-C962-46ED-A032-6DFF25CF63C4}" destId="{218458F2-C6C1-4CA1-95FD-E5E7768E5C6B}" srcOrd="0" destOrd="0" presId="urn:microsoft.com/office/officeart/2016/7/layout/HexagonTimeline"/>
    <dgm:cxn modelId="{A3808DBB-A8EC-4BF2-9D04-EECD876B6F64}" type="presOf" srcId="{470436C2-AB8C-44D2-A601-D202EF28CAB9}" destId="{28B7E585-1DEC-4555-8326-DC322CE6A0D9}" srcOrd="0" destOrd="0" presId="urn:microsoft.com/office/officeart/2016/7/layout/HexagonTimeline"/>
    <dgm:cxn modelId="{652564C5-1C9F-4165-825D-2B5E369E9B08}" srcId="{784C4D9C-6BD9-46A6-818E-2F9E32A0005D}" destId="{D0A82FB8-1752-4D6F-8410-65D45BE9561E}" srcOrd="0" destOrd="0" parTransId="{61919C9B-67C1-4818-8B22-371F0349AF0B}" sibTransId="{BC71044F-3945-4433-9507-0F1DA1FDC91A}"/>
    <dgm:cxn modelId="{F942B8C5-7323-42C5-81E3-24148E3D8472}" srcId="{B52194AD-BC1D-40A5-8061-74ED970CF0EC}" destId="{470436C2-AB8C-44D2-A601-D202EF28CAB9}" srcOrd="0" destOrd="0" parTransId="{5730B730-F013-48B6-BBEF-5A501064EB00}" sibTransId="{2125FE7A-30E1-4461-8054-0105ED556DC5}"/>
    <dgm:cxn modelId="{46802EFC-9BBB-47EF-8ED9-9055FA2CDFB1}" srcId="{B52194AD-BC1D-40A5-8061-74ED970CF0EC}" destId="{784C4D9C-6BD9-46A6-818E-2F9E32A0005D}" srcOrd="1" destOrd="0" parTransId="{8A955203-16FE-4E4A-A198-0745DE545A9D}" sibTransId="{C821C06E-AE69-427E-BAC3-DD095C5F5DE2}"/>
    <dgm:cxn modelId="{44ECAFA0-2169-46A1-8DEA-D62D887018A7}" type="presParOf" srcId="{CF9C7F8B-ACA5-4AF8-A08B-0E80CF03A32B}" destId="{33687FA3-D696-4D05-A921-E657360E9153}" srcOrd="0" destOrd="0" presId="urn:microsoft.com/office/officeart/2016/7/layout/HexagonTimeline"/>
    <dgm:cxn modelId="{460A7C98-D803-4727-A1DC-72EDEA07D4D6}" type="presParOf" srcId="{33687FA3-D696-4D05-A921-E657360E9153}" destId="{28B7E585-1DEC-4555-8326-DC322CE6A0D9}" srcOrd="0" destOrd="0" presId="urn:microsoft.com/office/officeart/2016/7/layout/HexagonTimeline"/>
    <dgm:cxn modelId="{E24777EC-6AC8-4377-B2D8-0D9493BDAB45}" type="presParOf" srcId="{33687FA3-D696-4D05-A921-E657360E9153}" destId="{E6B3F149-FD9C-4184-B517-50DE17DC9F42}" srcOrd="1" destOrd="0" presId="urn:microsoft.com/office/officeart/2016/7/layout/HexagonTimeline"/>
    <dgm:cxn modelId="{C6329462-37FF-4AFE-8912-32D76D759CD0}" type="presParOf" srcId="{33687FA3-D696-4D05-A921-E657360E9153}" destId="{9A3567F5-3505-4A84-B150-84541A114DAE}" srcOrd="2" destOrd="0" presId="urn:microsoft.com/office/officeart/2016/7/layout/HexagonTimeline"/>
    <dgm:cxn modelId="{45E52CEC-751D-4640-A2D6-3D5241A19C02}" type="presParOf" srcId="{33687FA3-D696-4D05-A921-E657360E9153}" destId="{3C2BEDA3-A6CB-4551-9245-20E856721676}" srcOrd="3" destOrd="0" presId="urn:microsoft.com/office/officeart/2016/7/layout/HexagonTimeline"/>
    <dgm:cxn modelId="{D72EBEDE-A9C4-4B81-BAAD-56F500EA7084}" type="presParOf" srcId="{33687FA3-D696-4D05-A921-E657360E9153}" destId="{C300CFD9-A852-4630-9F5A-D9052EC40FAA}" srcOrd="4" destOrd="0" presId="urn:microsoft.com/office/officeart/2016/7/layout/HexagonTimeline"/>
    <dgm:cxn modelId="{407A32A1-2F19-4BD8-B53F-D3A8FC036823}" type="presParOf" srcId="{CF9C7F8B-ACA5-4AF8-A08B-0E80CF03A32B}" destId="{89A522A2-C968-4BB0-AA0D-5C276045D013}" srcOrd="1" destOrd="0" presId="urn:microsoft.com/office/officeart/2016/7/layout/HexagonTimeline"/>
    <dgm:cxn modelId="{9D37C8CB-3E82-4C96-B28B-B407581E554F}" type="presParOf" srcId="{CF9C7F8B-ACA5-4AF8-A08B-0E80CF03A32B}" destId="{3F8C7F44-0E39-4E64-AFA3-81ED9F564258}" srcOrd="2" destOrd="0" presId="urn:microsoft.com/office/officeart/2016/7/layout/HexagonTimeline"/>
    <dgm:cxn modelId="{34E19442-60C1-40F9-A532-9F6088F823B7}" type="presParOf" srcId="{3F8C7F44-0E39-4E64-AFA3-81ED9F564258}" destId="{8EAC610B-FC2D-4E66-A096-2E23A75E8CE6}" srcOrd="0" destOrd="0" presId="urn:microsoft.com/office/officeart/2016/7/layout/HexagonTimeline"/>
    <dgm:cxn modelId="{ACCCCA10-412D-49F3-BDDE-7F2620822A4F}" type="presParOf" srcId="{3F8C7F44-0E39-4E64-AFA3-81ED9F564258}" destId="{4EBF67CA-7B13-4FE6-A5D4-F2B5DBB8EF10}" srcOrd="1" destOrd="0" presId="urn:microsoft.com/office/officeart/2016/7/layout/HexagonTimeline"/>
    <dgm:cxn modelId="{DE58CB4F-28A4-41A7-AD9D-0786C2CBE573}" type="presParOf" srcId="{3F8C7F44-0E39-4E64-AFA3-81ED9F564258}" destId="{EF2BCF49-D21A-4CE2-AE95-81209766FB18}" srcOrd="2" destOrd="0" presId="urn:microsoft.com/office/officeart/2016/7/layout/HexagonTimeline"/>
    <dgm:cxn modelId="{49F451C7-46F1-4D88-95C8-0EE862A46B8C}" type="presParOf" srcId="{3F8C7F44-0E39-4E64-AFA3-81ED9F564258}" destId="{0CC65804-80E2-457A-A25B-A52705EE142F}" srcOrd="3" destOrd="0" presId="urn:microsoft.com/office/officeart/2016/7/layout/HexagonTimeline"/>
    <dgm:cxn modelId="{6EC57F56-5F73-422F-A881-0737F4A8749F}" type="presParOf" srcId="{3F8C7F44-0E39-4E64-AFA3-81ED9F564258}" destId="{004F0C39-4635-43A3-8A4E-EA640B51ABF7}" srcOrd="4" destOrd="0" presId="urn:microsoft.com/office/officeart/2016/7/layout/HexagonTimeline"/>
    <dgm:cxn modelId="{010D9234-25DE-4A44-97EF-DB4F5DBC61F2}" type="presParOf" srcId="{CF9C7F8B-ACA5-4AF8-A08B-0E80CF03A32B}" destId="{61A8C36E-8A1B-40F2-AED1-4DCA68BADEF4}" srcOrd="3" destOrd="0" presId="urn:microsoft.com/office/officeart/2016/7/layout/HexagonTimeline"/>
    <dgm:cxn modelId="{8CCB8D40-E4B5-4972-BD51-A718E2557FB0}" type="presParOf" srcId="{CF9C7F8B-ACA5-4AF8-A08B-0E80CF03A32B}" destId="{25653124-9BAA-4AE1-8304-AA26FB2E3F53}" srcOrd="4" destOrd="0" presId="urn:microsoft.com/office/officeart/2016/7/layout/HexagonTimeline"/>
    <dgm:cxn modelId="{39B4A008-607F-4E02-BA02-B61B20CC491F}" type="presParOf" srcId="{25653124-9BAA-4AE1-8304-AA26FB2E3F53}" destId="{218458F2-C6C1-4CA1-95FD-E5E7768E5C6B}" srcOrd="0" destOrd="0" presId="urn:microsoft.com/office/officeart/2016/7/layout/HexagonTimeline"/>
    <dgm:cxn modelId="{B5EE1C41-7BF2-4595-8AD9-41F8F808BCFE}" type="presParOf" srcId="{25653124-9BAA-4AE1-8304-AA26FB2E3F53}" destId="{5401E5BC-5137-49E4-9201-53966AC64854}" srcOrd="1" destOrd="0" presId="urn:microsoft.com/office/officeart/2016/7/layout/HexagonTimeline"/>
    <dgm:cxn modelId="{DD7B6716-3267-4B0D-95F8-E6C8763DC697}" type="presParOf" srcId="{25653124-9BAA-4AE1-8304-AA26FB2E3F53}" destId="{74850E5A-A27F-4C49-B524-9BDA42FD5C7E}" srcOrd="2" destOrd="0" presId="urn:microsoft.com/office/officeart/2016/7/layout/HexagonTimeline"/>
    <dgm:cxn modelId="{7476A7B6-D3D8-479B-9A47-744FE27358A6}" type="presParOf" srcId="{25653124-9BAA-4AE1-8304-AA26FB2E3F53}" destId="{59A7864F-BA2A-4DE3-9F4E-36E9E79426E5}" srcOrd="3" destOrd="0" presId="urn:microsoft.com/office/officeart/2016/7/layout/HexagonTimeline"/>
    <dgm:cxn modelId="{917F477E-0683-4988-8DC4-6AC282324A2E}" type="presParOf" srcId="{25653124-9BAA-4AE1-8304-AA26FB2E3F53}" destId="{EC21299B-726A-4025-B88D-0937A475202F}" srcOrd="4" destOrd="0" presId="urn:microsoft.com/office/officeart/2016/7/layout/HexagonTimeline"/>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B7E585-1DEC-4555-8326-DC322CE6A0D9}">
      <dsp:nvSpPr>
        <dsp:cNvPr id="0" name=""/>
        <dsp:cNvSpPr/>
      </dsp:nvSpPr>
      <dsp:spPr>
        <a:xfrm>
          <a:off x="487755" y="1634490"/>
          <a:ext cx="2482455" cy="445770"/>
        </a:xfrm>
        <a:prstGeom prst="homePlate">
          <a:avLst>
            <a:gd name="adj" fmla="val 4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800100">
            <a:lnSpc>
              <a:spcPct val="90000"/>
            </a:lnSpc>
            <a:spcBef>
              <a:spcPct val="0"/>
            </a:spcBef>
            <a:spcAft>
              <a:spcPct val="35000"/>
            </a:spcAft>
            <a:buNone/>
          </a:pPr>
          <a:r>
            <a:rPr lang="en-US" sz="1800" kern="1200" dirty="0"/>
            <a:t>2001</a:t>
          </a:r>
        </a:p>
      </dsp:txBody>
      <dsp:txXfrm>
        <a:off x="487755" y="1634490"/>
        <a:ext cx="2393301" cy="445770"/>
      </dsp:txXfrm>
    </dsp:sp>
    <dsp:sp modelId="{E6B3F149-FD9C-4184-B517-50DE17DC9F42}">
      <dsp:nvSpPr>
        <dsp:cNvPr id="0" name=""/>
        <dsp:cNvSpPr/>
      </dsp:nvSpPr>
      <dsp:spPr>
        <a:xfrm>
          <a:off x="5055" y="0"/>
          <a:ext cx="3447854" cy="1188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13360" rIns="0" bIns="213360" numCol="1" spcCol="1270" anchor="b" anchorCtr="1">
          <a:noAutofit/>
        </a:bodyPr>
        <a:lstStyle/>
        <a:p>
          <a:pPr marL="0" lvl="0" indent="0" algn="ctr" defTabSz="1066800">
            <a:lnSpc>
              <a:spcPct val="90000"/>
            </a:lnSpc>
            <a:spcBef>
              <a:spcPct val="0"/>
            </a:spcBef>
            <a:spcAft>
              <a:spcPct val="35000"/>
            </a:spcAft>
            <a:buNone/>
          </a:pPr>
          <a:r>
            <a:rPr lang="en-US" sz="2400" kern="1200" dirty="0" err="1"/>
            <a:t>Haar</a:t>
          </a:r>
          <a:r>
            <a:rPr lang="en-US" sz="2400" kern="1200" dirty="0"/>
            <a:t> Cascade</a:t>
          </a:r>
          <a:r>
            <a:rPr lang="en-US" sz="1200" kern="1200" dirty="0"/>
            <a:t> </a:t>
          </a:r>
        </a:p>
      </dsp:txBody>
      <dsp:txXfrm>
        <a:off x="5055" y="0"/>
        <a:ext cx="3447854" cy="1188720"/>
      </dsp:txXfrm>
    </dsp:sp>
    <dsp:sp modelId="{89A522A2-C968-4BB0-AA0D-5C276045D013}">
      <dsp:nvSpPr>
        <dsp:cNvPr id="0" name=""/>
        <dsp:cNvSpPr/>
      </dsp:nvSpPr>
      <dsp:spPr>
        <a:xfrm>
          <a:off x="2970210" y="1857375"/>
          <a:ext cx="965399" cy="0"/>
        </a:xfrm>
        <a:custGeom>
          <a:avLst/>
          <a:gdLst/>
          <a:ahLst/>
          <a:cxnLst/>
          <a:rect l="0" t="0" r="0" b="0"/>
          <a:pathLst>
            <a:path>
              <a:moveTo>
                <a:pt x="0" y="0"/>
              </a:moveTo>
              <a:lnTo>
                <a:pt x="965399"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A3567F5-3505-4A84-B150-84541A114DAE}">
      <dsp:nvSpPr>
        <dsp:cNvPr id="0" name=""/>
        <dsp:cNvSpPr/>
      </dsp:nvSpPr>
      <dsp:spPr>
        <a:xfrm>
          <a:off x="1728982" y="1263015"/>
          <a:ext cx="0" cy="37147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C2BEDA3-A6CB-4551-9245-20E856721676}">
      <dsp:nvSpPr>
        <dsp:cNvPr id="0" name=""/>
        <dsp:cNvSpPr/>
      </dsp:nvSpPr>
      <dsp:spPr>
        <a:xfrm>
          <a:off x="1691835" y="1188720"/>
          <a:ext cx="74295" cy="7429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EAC610B-FC2D-4E66-A096-2E23A75E8CE6}">
      <dsp:nvSpPr>
        <dsp:cNvPr id="0" name=""/>
        <dsp:cNvSpPr/>
      </dsp:nvSpPr>
      <dsp:spPr>
        <a:xfrm>
          <a:off x="3935609" y="1634490"/>
          <a:ext cx="2482455" cy="445770"/>
        </a:xfrm>
        <a:prstGeom prst="hexagon">
          <a:avLst>
            <a:gd name="adj" fmla="val 40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800100">
            <a:lnSpc>
              <a:spcPct val="90000"/>
            </a:lnSpc>
            <a:spcBef>
              <a:spcPct val="0"/>
            </a:spcBef>
            <a:spcAft>
              <a:spcPct val="35000"/>
            </a:spcAft>
            <a:buNone/>
          </a:pPr>
          <a:r>
            <a:rPr lang="en-US" sz="1800" kern="1200" dirty="0"/>
            <a:t>2013</a:t>
          </a:r>
        </a:p>
      </dsp:txBody>
      <dsp:txXfrm>
        <a:off x="4201916" y="1682310"/>
        <a:ext cx="1949841" cy="350130"/>
      </dsp:txXfrm>
    </dsp:sp>
    <dsp:sp modelId="{4EBF67CA-7B13-4FE6-A5D4-F2B5DBB8EF10}">
      <dsp:nvSpPr>
        <dsp:cNvPr id="0" name=""/>
        <dsp:cNvSpPr/>
      </dsp:nvSpPr>
      <dsp:spPr>
        <a:xfrm>
          <a:off x="3452910" y="2526029"/>
          <a:ext cx="3447854" cy="1188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0" rIns="0" bIns="177800" numCol="1" spcCol="1270" anchor="t" anchorCtr="1">
          <a:noAutofit/>
        </a:bodyPr>
        <a:lstStyle/>
        <a:p>
          <a:pPr marL="0" lvl="0" indent="0" algn="ctr" defTabSz="889000">
            <a:lnSpc>
              <a:spcPct val="90000"/>
            </a:lnSpc>
            <a:spcBef>
              <a:spcPct val="0"/>
            </a:spcBef>
            <a:spcAft>
              <a:spcPct val="35000"/>
            </a:spcAft>
            <a:buNone/>
          </a:pPr>
          <a:r>
            <a:rPr lang="en-US" sz="2000" kern="1200" dirty="0"/>
            <a:t>HOG</a:t>
          </a:r>
        </a:p>
      </dsp:txBody>
      <dsp:txXfrm>
        <a:off x="3452910" y="2526029"/>
        <a:ext cx="3447854" cy="1188720"/>
      </dsp:txXfrm>
    </dsp:sp>
    <dsp:sp modelId="{61A8C36E-8A1B-40F2-AED1-4DCA68BADEF4}">
      <dsp:nvSpPr>
        <dsp:cNvPr id="0" name=""/>
        <dsp:cNvSpPr/>
      </dsp:nvSpPr>
      <dsp:spPr>
        <a:xfrm>
          <a:off x="6418065" y="1857375"/>
          <a:ext cx="965399" cy="0"/>
        </a:xfrm>
        <a:custGeom>
          <a:avLst/>
          <a:gdLst/>
          <a:ahLst/>
          <a:cxnLst/>
          <a:rect l="0" t="0" r="0" b="0"/>
          <a:pathLst>
            <a:path>
              <a:moveTo>
                <a:pt x="0" y="0"/>
              </a:moveTo>
              <a:lnTo>
                <a:pt x="965399"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F2BCF49-D21A-4CE2-AE95-81209766FB18}">
      <dsp:nvSpPr>
        <dsp:cNvPr id="0" name=""/>
        <dsp:cNvSpPr/>
      </dsp:nvSpPr>
      <dsp:spPr>
        <a:xfrm>
          <a:off x="5176837" y="2080260"/>
          <a:ext cx="0" cy="37147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CC65804-80E2-457A-A25B-A52705EE142F}">
      <dsp:nvSpPr>
        <dsp:cNvPr id="0" name=""/>
        <dsp:cNvSpPr/>
      </dsp:nvSpPr>
      <dsp:spPr>
        <a:xfrm>
          <a:off x="5139689" y="2451734"/>
          <a:ext cx="74295" cy="7429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218458F2-C6C1-4CA1-95FD-E5E7768E5C6B}">
      <dsp:nvSpPr>
        <dsp:cNvPr id="0" name=""/>
        <dsp:cNvSpPr/>
      </dsp:nvSpPr>
      <dsp:spPr>
        <a:xfrm rot="10800000">
          <a:off x="7383464" y="1634490"/>
          <a:ext cx="2482455" cy="445770"/>
        </a:xfrm>
        <a:prstGeom prst="homePlate">
          <a:avLst>
            <a:gd name="adj" fmla="val 4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800100">
            <a:lnSpc>
              <a:spcPct val="90000"/>
            </a:lnSpc>
            <a:spcBef>
              <a:spcPct val="0"/>
            </a:spcBef>
            <a:spcAft>
              <a:spcPct val="35000"/>
            </a:spcAft>
            <a:buNone/>
          </a:pPr>
          <a:r>
            <a:rPr lang="en-US" sz="1800" kern="1200" dirty="0"/>
            <a:t>2015</a:t>
          </a:r>
        </a:p>
      </dsp:txBody>
      <dsp:txXfrm rot="10800000">
        <a:off x="7472618" y="1634490"/>
        <a:ext cx="2393301" cy="445770"/>
      </dsp:txXfrm>
    </dsp:sp>
    <dsp:sp modelId="{5401E5BC-5137-49E4-9201-53966AC64854}">
      <dsp:nvSpPr>
        <dsp:cNvPr id="0" name=""/>
        <dsp:cNvSpPr/>
      </dsp:nvSpPr>
      <dsp:spPr>
        <a:xfrm>
          <a:off x="6900764" y="0"/>
          <a:ext cx="3447854" cy="1188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0" rIns="0" bIns="177800" numCol="1" spcCol="1270" anchor="b" anchorCtr="1">
          <a:noAutofit/>
        </a:bodyPr>
        <a:lstStyle/>
        <a:p>
          <a:pPr marL="0" lvl="0" indent="0" algn="ctr" defTabSz="889000">
            <a:lnSpc>
              <a:spcPct val="90000"/>
            </a:lnSpc>
            <a:spcBef>
              <a:spcPct val="0"/>
            </a:spcBef>
            <a:spcAft>
              <a:spcPct val="35000"/>
            </a:spcAft>
            <a:buNone/>
          </a:pPr>
          <a:r>
            <a:rPr lang="en-US" sz="2000" kern="1200" dirty="0"/>
            <a:t>YOLO (v1)</a:t>
          </a:r>
        </a:p>
      </dsp:txBody>
      <dsp:txXfrm>
        <a:off x="6900764" y="0"/>
        <a:ext cx="3447854" cy="1188720"/>
      </dsp:txXfrm>
    </dsp:sp>
    <dsp:sp modelId="{74850E5A-A27F-4C49-B524-9BDA42FD5C7E}">
      <dsp:nvSpPr>
        <dsp:cNvPr id="0" name=""/>
        <dsp:cNvSpPr/>
      </dsp:nvSpPr>
      <dsp:spPr>
        <a:xfrm>
          <a:off x="8624692" y="1263015"/>
          <a:ext cx="0" cy="37147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9A7864F-BA2A-4DE3-9F4E-36E9E79426E5}">
      <dsp:nvSpPr>
        <dsp:cNvPr id="0" name=""/>
        <dsp:cNvSpPr/>
      </dsp:nvSpPr>
      <dsp:spPr>
        <a:xfrm>
          <a:off x="8587544" y="1188720"/>
          <a:ext cx="74295" cy="7429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805009-1678-4FA5-B6B0-C0A1642F103A}" type="datetimeFigureOut">
              <a:rPr lang="en-US" smtClean="0"/>
              <a:t>6/14/2021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9CC372-51C1-4469-856E-B21C4DCF8AD4}" type="slidenum">
              <a:rPr lang="en-US" smtClean="0"/>
              <a:t>‹#›</a:t>
            </a:fld>
            <a:endParaRPr lang="en-US"/>
          </a:p>
        </p:txBody>
      </p:sp>
    </p:spTree>
    <p:extLst>
      <p:ext uri="{BB962C8B-B14F-4D97-AF65-F5344CB8AC3E}">
        <p14:creationId xmlns:p14="http://schemas.microsoft.com/office/powerpoint/2010/main" val="1475610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cs.cmu.edu/~efros/courses/LBMV07/Papers/viola-cvpr-01.pdf"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arxiv.org/abs/1506.02640"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Christopher Caldarella, Data Scientist</a:t>
            </a:r>
          </a:p>
          <a:p>
            <a:r>
              <a:rPr lang="en-US" dirty="0"/>
              <a:t>And Today we will be looking at Object Tracking with Machine Learning</a:t>
            </a:r>
          </a:p>
        </p:txBody>
      </p:sp>
      <p:sp>
        <p:nvSpPr>
          <p:cNvPr id="4" name="Slide Number Placeholder 3"/>
          <p:cNvSpPr>
            <a:spLocks noGrp="1"/>
          </p:cNvSpPr>
          <p:nvPr>
            <p:ph type="sldNum" sz="quarter" idx="5"/>
          </p:nvPr>
        </p:nvSpPr>
        <p:spPr/>
        <p:txBody>
          <a:bodyPr/>
          <a:lstStyle/>
          <a:p>
            <a:fld id="{EE9CC372-51C1-4469-856E-B21C4DCF8AD4}" type="slidenum">
              <a:rPr lang="en-US" smtClean="0"/>
              <a:t>1</a:t>
            </a:fld>
            <a:endParaRPr lang="en-US"/>
          </a:p>
        </p:txBody>
      </p:sp>
    </p:spTree>
    <p:extLst>
      <p:ext uri="{BB962C8B-B14F-4D97-AF65-F5344CB8AC3E}">
        <p14:creationId xmlns:p14="http://schemas.microsoft.com/office/powerpoint/2010/main" val="7927886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favorite model – For </a:t>
            </a:r>
            <a:r>
              <a:rPr lang="en-US" dirty="0" err="1"/>
              <a:t>theRaspberry</a:t>
            </a:r>
            <a:r>
              <a:rPr lang="en-US" dirty="0"/>
              <a:t> Pi, anyway</a:t>
            </a:r>
          </a:p>
          <a:p>
            <a:r>
              <a:rPr lang="en-US" dirty="0"/>
              <a:t>ended up being the </a:t>
            </a:r>
            <a:r>
              <a:rPr lang="en-US" dirty="0" err="1"/>
              <a:t>Haar</a:t>
            </a:r>
            <a:r>
              <a:rPr lang="en-US" dirty="0"/>
              <a:t> Cascade.</a:t>
            </a:r>
          </a:p>
          <a:p>
            <a:endParaRPr lang="en-US" dirty="0"/>
          </a:p>
          <a:p>
            <a:r>
              <a:rPr lang="en-US" dirty="0"/>
              <a:t>I was able to calculate the time it took to process and render an image, </a:t>
            </a:r>
          </a:p>
          <a:p>
            <a:r>
              <a:rPr lang="en-US" dirty="0"/>
              <a:t>With this table I calculated the time for each of these three models, </a:t>
            </a:r>
          </a:p>
          <a:p>
            <a:r>
              <a:rPr lang="en-US" dirty="0"/>
              <a:t>on both the Raspberry Pi, as well as my Laptop which has </a:t>
            </a:r>
          </a:p>
          <a:p>
            <a:r>
              <a:rPr lang="en-US" dirty="0"/>
              <a:t>3 times the RAM and a much better processor</a:t>
            </a:r>
          </a:p>
          <a:p>
            <a:endParaRPr lang="en-US" dirty="0"/>
          </a:p>
          <a:p>
            <a:r>
              <a:rPr lang="en-US" dirty="0"/>
              <a:t>If you look at the frames per second, the </a:t>
            </a:r>
            <a:r>
              <a:rPr lang="en-US" dirty="0" err="1"/>
              <a:t>Haar</a:t>
            </a:r>
            <a:r>
              <a:rPr lang="en-US" dirty="0"/>
              <a:t> Cascade outperforms the YOLO Algorithm</a:t>
            </a:r>
          </a:p>
          <a:p>
            <a:r>
              <a:rPr lang="en-US" dirty="0"/>
              <a:t>But on my Laptop I did not really notice since the YOLO Algorithm had an</a:t>
            </a:r>
          </a:p>
          <a:p>
            <a:r>
              <a:rPr lang="en-US" dirty="0"/>
              <a:t>FPS similar to what you see with old movies or a Standard Definition TV</a:t>
            </a:r>
          </a:p>
          <a:p>
            <a:r>
              <a:rPr lang="en-US" dirty="0"/>
              <a:t>On the Raspberry Pi, however, the Latency is very noticeable and distracting.</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9CC372-51C1-4469-856E-B21C4DCF8AD4}" type="slidenum">
              <a:rPr lang="en-US" smtClean="0"/>
              <a:t>10</a:t>
            </a:fld>
            <a:endParaRPr lang="en-US"/>
          </a:p>
        </p:txBody>
      </p:sp>
    </p:spTree>
    <p:extLst>
      <p:ext uri="{BB962C8B-B14F-4D97-AF65-F5344CB8AC3E}">
        <p14:creationId xmlns:p14="http://schemas.microsoft.com/office/powerpoint/2010/main" val="4174579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 Pitfalls I encountered generally revolved around the Raspberry Pi</a:t>
            </a:r>
          </a:p>
          <a:p>
            <a:r>
              <a:rPr lang="en-US" dirty="0"/>
              <a:t>And getting Hardware to function properly with the software made for it</a:t>
            </a:r>
          </a:p>
          <a:p>
            <a:endParaRPr lang="en-US" dirty="0"/>
          </a:p>
          <a:p>
            <a:r>
              <a:rPr lang="en-US" dirty="0"/>
              <a:t>One was with getting the Intel compute stick to work.</a:t>
            </a:r>
          </a:p>
          <a:p>
            <a:r>
              <a:rPr lang="en-US" dirty="0"/>
              <a:t>It uses a software library </a:t>
            </a:r>
            <a:r>
              <a:rPr lang="en-US" dirty="0" err="1"/>
              <a:t>OpenVino</a:t>
            </a:r>
            <a:r>
              <a:rPr lang="en-US" dirty="0"/>
              <a:t>, and then Intel has its own repository for the stick</a:t>
            </a:r>
          </a:p>
          <a:p>
            <a:r>
              <a:rPr lang="en-US" dirty="0"/>
              <a:t>There is supposed to be support for Raspberry Pi, but I was not able to get the packages to install.</a:t>
            </a:r>
          </a:p>
          <a:p>
            <a:r>
              <a:rPr lang="en-US" dirty="0"/>
              <a:t>Specifically, the installer hangs on installing </a:t>
            </a:r>
            <a:r>
              <a:rPr lang="en-US" dirty="0" err="1"/>
              <a:t>Tensorflow</a:t>
            </a:r>
            <a:r>
              <a:rPr lang="en-US" dirty="0"/>
              <a:t>.</a:t>
            </a:r>
          </a:p>
          <a:p>
            <a:r>
              <a:rPr lang="en-US" dirty="0"/>
              <a:t>Which is strange because I ended up installing </a:t>
            </a:r>
            <a:r>
              <a:rPr lang="en-US" dirty="0" err="1"/>
              <a:t>Tensorflow</a:t>
            </a:r>
            <a:r>
              <a:rPr lang="en-US" dirty="0"/>
              <a:t> in that environment, and there is still issues.</a:t>
            </a:r>
          </a:p>
          <a:p>
            <a:r>
              <a:rPr lang="en-US" dirty="0"/>
              <a:t>So I Did not get the working yet.</a:t>
            </a:r>
          </a:p>
          <a:p>
            <a:endParaRPr lang="en-US" dirty="0"/>
          </a:p>
          <a:p>
            <a:r>
              <a:rPr lang="en-US" dirty="0"/>
              <a:t>Another was some issue I had with the Pan-Tilt HAT. </a:t>
            </a:r>
          </a:p>
          <a:p>
            <a:r>
              <a:rPr lang="en-US" dirty="0"/>
              <a:t>I actually had to rewrite the python file that was supposed to move the Pan-Tilt Hat</a:t>
            </a:r>
          </a:p>
          <a:p>
            <a:r>
              <a:rPr lang="en-US" dirty="0"/>
              <a:t>The software inexplicably moved the Camera to the bottom left corner.</a:t>
            </a:r>
          </a:p>
          <a:p>
            <a:r>
              <a:rPr lang="en-US" dirty="0"/>
              <a:t>But that ended up working out ok</a:t>
            </a:r>
          </a:p>
          <a:p>
            <a:endParaRPr lang="en-US" dirty="0"/>
          </a:p>
          <a:p>
            <a:endParaRPr lang="en-US" dirty="0"/>
          </a:p>
          <a:p>
            <a:r>
              <a:rPr lang="en-US" dirty="0"/>
              <a:t>I also had some issues with my </a:t>
            </a:r>
            <a:r>
              <a:rPr lang="en-US" dirty="0" err="1"/>
              <a:t>venv</a:t>
            </a:r>
            <a:r>
              <a:rPr lang="en-US" dirty="0"/>
              <a:t> and </a:t>
            </a:r>
            <a:r>
              <a:rPr lang="en-US" dirty="0" err="1"/>
              <a:t>miniconda</a:t>
            </a:r>
            <a:r>
              <a:rPr lang="en-US" dirty="0"/>
              <a:t> environments on my raspberry pi</a:t>
            </a:r>
          </a:p>
          <a:p>
            <a:r>
              <a:rPr lang="en-US" dirty="0"/>
              <a:t>I am also having issues with my Anaconda on my laptop</a:t>
            </a:r>
          </a:p>
          <a:p>
            <a:r>
              <a:rPr lang="en-US" dirty="0"/>
              <a:t>But I was able to use these environments with some weirdness,</a:t>
            </a:r>
          </a:p>
          <a:p>
            <a:r>
              <a:rPr lang="en-US" dirty="0"/>
              <a:t>So that is just something to work on for another day!</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9CC372-51C1-4469-856E-B21C4DCF8AD4}" type="slidenum">
              <a:rPr lang="en-US" smtClean="0"/>
              <a:t>11</a:t>
            </a:fld>
            <a:endParaRPr lang="en-US"/>
          </a:p>
        </p:txBody>
      </p:sp>
    </p:spTree>
    <p:extLst>
      <p:ext uri="{BB962C8B-B14F-4D97-AF65-F5344CB8AC3E}">
        <p14:creationId xmlns:p14="http://schemas.microsoft.com/office/powerpoint/2010/main" val="817073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this more interactive I actually added some keyboard shortcuts.</a:t>
            </a:r>
          </a:p>
          <a:p>
            <a:endParaRPr lang="en-US" dirty="0"/>
          </a:p>
          <a:p>
            <a:r>
              <a:rPr lang="en-US" dirty="0"/>
              <a:t>For instance, you can add and remove the boxes</a:t>
            </a:r>
          </a:p>
          <a:p>
            <a:r>
              <a:rPr lang="en-US" dirty="0"/>
              <a:t>and toggle the help menu and/or the stats at the top that tell you </a:t>
            </a:r>
          </a:p>
          <a:p>
            <a:r>
              <a:rPr lang="en-US" dirty="0"/>
              <a:t>what model you are looking at, </a:t>
            </a:r>
          </a:p>
          <a:p>
            <a:r>
              <a:rPr lang="en-US" dirty="0"/>
              <a:t>The FPS and render time,</a:t>
            </a:r>
          </a:p>
          <a:p>
            <a:r>
              <a:rPr lang="en-US" dirty="0"/>
              <a:t>As well as the position of the object detection box!</a:t>
            </a:r>
          </a:p>
          <a:p>
            <a:endParaRPr lang="en-US" dirty="0"/>
          </a:p>
          <a:p>
            <a:r>
              <a:rPr lang="en-US" dirty="0"/>
              <a:t>I also added functionality to switch between the three different Models</a:t>
            </a:r>
          </a:p>
          <a:p>
            <a:r>
              <a:rPr lang="en-US" dirty="0"/>
              <a:t>And you can disable the camera from moving, as well as reset its position</a:t>
            </a:r>
          </a:p>
          <a:p>
            <a:r>
              <a:rPr lang="en-US" dirty="0"/>
              <a:t>And you can control the camera’s movement with the familiar WASD keys (for all you gamers  out there)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there is a fun surprise when you hit the f key (for “fun”)</a:t>
            </a:r>
          </a:p>
          <a:p>
            <a:endParaRPr lang="en-US" dirty="0"/>
          </a:p>
          <a:p>
            <a:r>
              <a:rPr lang="en-US" dirty="0"/>
              <a:t>&gt;&gt;&gt; RUN DEMO HERE &lt;&lt;&lt;</a:t>
            </a:r>
          </a:p>
          <a:p>
            <a:endParaRPr lang="en-US" dirty="0"/>
          </a:p>
          <a:p>
            <a:endParaRPr lang="en-US" dirty="0"/>
          </a:p>
        </p:txBody>
      </p:sp>
      <p:sp>
        <p:nvSpPr>
          <p:cNvPr id="4" name="Slide Number Placeholder 3"/>
          <p:cNvSpPr>
            <a:spLocks noGrp="1"/>
          </p:cNvSpPr>
          <p:nvPr>
            <p:ph type="sldNum" sz="quarter" idx="5"/>
          </p:nvPr>
        </p:nvSpPr>
        <p:spPr/>
        <p:txBody>
          <a:bodyPr/>
          <a:lstStyle/>
          <a:p>
            <a:fld id="{EE9CC372-51C1-4469-856E-B21C4DCF8AD4}" type="slidenum">
              <a:rPr lang="en-US" smtClean="0"/>
              <a:t>12</a:t>
            </a:fld>
            <a:endParaRPr lang="en-US"/>
          </a:p>
        </p:txBody>
      </p:sp>
    </p:spTree>
    <p:extLst>
      <p:ext uri="{BB962C8B-B14F-4D97-AF65-F5344CB8AC3E}">
        <p14:creationId xmlns:p14="http://schemas.microsoft.com/office/powerpoint/2010/main" val="1266208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some Ideas for the future include (but are not limited to)</a:t>
            </a:r>
          </a:p>
          <a:p>
            <a:endParaRPr lang="en-US" dirty="0"/>
          </a:p>
          <a:p>
            <a:r>
              <a:rPr lang="en-US" dirty="0"/>
              <a:t>Installing a 64-bit OS on the Raspberry Pi, like Ubuntu</a:t>
            </a:r>
          </a:p>
          <a:p>
            <a:r>
              <a:rPr lang="en-US" dirty="0"/>
              <a:t>This is difficult since the Pi already has it’s own OS.</a:t>
            </a:r>
          </a:p>
          <a:p>
            <a:r>
              <a:rPr lang="en-US" dirty="0"/>
              <a:t>Regardless, I have already begun trying to do this.</a:t>
            </a:r>
          </a:p>
          <a:p>
            <a:r>
              <a:rPr lang="en-US" dirty="0"/>
              <a:t>Unfortunately the Ubuntu Server OS that is compatible with the Raspberry Pi runs a “headless” configuration</a:t>
            </a:r>
          </a:p>
          <a:p>
            <a:r>
              <a:rPr lang="en-US" dirty="0"/>
              <a:t>And I am having trouble installing the Gnome desktop.</a:t>
            </a:r>
          </a:p>
          <a:p>
            <a:endParaRPr lang="en-US" dirty="0"/>
          </a:p>
          <a:p>
            <a:r>
              <a:rPr lang="en-US" dirty="0"/>
              <a:t>Which brings me to my next bullet point – the Intel Compute stick.</a:t>
            </a:r>
          </a:p>
          <a:p>
            <a:r>
              <a:rPr lang="en-US" dirty="0"/>
              <a:t>I am hoping if I can get a 64 bit OS, I can upgrade things, like Python and </a:t>
            </a:r>
            <a:r>
              <a:rPr lang="en-US" dirty="0" err="1"/>
              <a:t>Tensorflow</a:t>
            </a:r>
            <a:endParaRPr lang="en-US" dirty="0"/>
          </a:p>
          <a:p>
            <a:endParaRPr lang="en-US" dirty="0"/>
          </a:p>
          <a:p>
            <a:r>
              <a:rPr lang="en-US" dirty="0"/>
              <a:t>Or, I can see about implementing the Google Coral USB Accelerator.</a:t>
            </a:r>
          </a:p>
          <a:p>
            <a:r>
              <a:rPr lang="en-US" dirty="0"/>
              <a:t>This was actually my first choice, but these things are so high in demand </a:t>
            </a:r>
          </a:p>
          <a:p>
            <a:r>
              <a:rPr lang="en-US" dirty="0"/>
              <a:t>that they are all sold out or have wait times of several months (which was probably not enough time for this project)</a:t>
            </a:r>
          </a:p>
          <a:p>
            <a:r>
              <a:rPr lang="en-US" dirty="0"/>
              <a:t>Reading about how easy these are to use, I kind of wish I ordered one instead of the Intel Compute Stick 2</a:t>
            </a:r>
          </a:p>
          <a:p>
            <a:endParaRPr lang="en-US" dirty="0"/>
          </a:p>
          <a:p>
            <a:r>
              <a:rPr lang="en-US" dirty="0"/>
              <a:t>Another option would be to use completely different hardware.</a:t>
            </a:r>
          </a:p>
          <a:p>
            <a:r>
              <a:rPr lang="en-US" dirty="0"/>
              <a:t>For instance, I know my laptop can run the YOLO Model with no issue.</a:t>
            </a:r>
          </a:p>
          <a:p>
            <a:r>
              <a:rPr lang="en-US" dirty="0"/>
              <a:t>So it might be possible to find a moving-camera to connect over USB-C</a:t>
            </a:r>
          </a:p>
          <a:p>
            <a:endParaRPr lang="en-US" dirty="0"/>
          </a:p>
          <a:p>
            <a:r>
              <a:rPr lang="en-US" dirty="0"/>
              <a:t>And finally, I think it would be cool to get this running with Flask.</a:t>
            </a:r>
          </a:p>
          <a:p>
            <a:r>
              <a:rPr lang="en-US" dirty="0"/>
              <a:t>In fact, I was able to get the camera to stream over my local network</a:t>
            </a:r>
          </a:p>
          <a:p>
            <a:r>
              <a:rPr lang="en-US" dirty="0"/>
              <a:t>Which is perfect! I do not want this stream leaving my house.</a:t>
            </a:r>
          </a:p>
          <a:p>
            <a:r>
              <a:rPr lang="en-US" dirty="0"/>
              <a:t>Unfortunately I did not have time to incorporate camera movement </a:t>
            </a:r>
          </a:p>
          <a:p>
            <a:r>
              <a:rPr lang="en-US" dirty="0"/>
              <a:t>or Machine Learning Models  yet.</a:t>
            </a:r>
          </a:p>
          <a:p>
            <a:endParaRPr lang="en-US" dirty="0"/>
          </a:p>
          <a:p>
            <a:r>
              <a:rPr lang="en-US" dirty="0"/>
              <a:t>But that is something that I think can be easily done!</a:t>
            </a:r>
          </a:p>
          <a:p>
            <a:endParaRPr lang="en-US" dirty="0"/>
          </a:p>
          <a:p>
            <a:endParaRPr lang="en-US" dirty="0"/>
          </a:p>
        </p:txBody>
      </p:sp>
      <p:sp>
        <p:nvSpPr>
          <p:cNvPr id="4" name="Slide Number Placeholder 3"/>
          <p:cNvSpPr>
            <a:spLocks noGrp="1"/>
          </p:cNvSpPr>
          <p:nvPr>
            <p:ph type="sldNum" sz="quarter" idx="5"/>
          </p:nvPr>
        </p:nvSpPr>
        <p:spPr/>
        <p:txBody>
          <a:bodyPr/>
          <a:lstStyle/>
          <a:p>
            <a:fld id="{EE9CC372-51C1-4469-856E-B21C4DCF8AD4}" type="slidenum">
              <a:rPr lang="en-US" smtClean="0"/>
              <a:t>13</a:t>
            </a:fld>
            <a:endParaRPr lang="en-US"/>
          </a:p>
        </p:txBody>
      </p:sp>
    </p:spTree>
    <p:extLst>
      <p:ext uri="{BB962C8B-B14F-4D97-AF65-F5344CB8AC3E}">
        <p14:creationId xmlns:p14="http://schemas.microsoft.com/office/powerpoint/2010/main" val="22433201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a:t>
            </a:r>
            <a:r>
              <a:rPr lang="en-US" sz="1200" dirty="0">
                <a:effectLst/>
                <a:latin typeface="-apple-system"/>
              </a:rPr>
              <a:t>Is it possible to track a person and their movement with a moving camera?</a:t>
            </a:r>
            <a:endParaRPr lang="en-US" sz="1200" dirty="0"/>
          </a:p>
          <a:p>
            <a:endParaRPr lang="en-US" dirty="0"/>
          </a:p>
          <a:p>
            <a:r>
              <a:rPr lang="en-US" dirty="0"/>
              <a:t>Yes.</a:t>
            </a:r>
          </a:p>
          <a:p>
            <a:r>
              <a:rPr lang="en-US" dirty="0"/>
              <a:t>But we can also do more!</a:t>
            </a:r>
          </a:p>
        </p:txBody>
      </p:sp>
      <p:sp>
        <p:nvSpPr>
          <p:cNvPr id="4" name="Slide Number Placeholder 3"/>
          <p:cNvSpPr>
            <a:spLocks noGrp="1"/>
          </p:cNvSpPr>
          <p:nvPr>
            <p:ph type="sldNum" sz="quarter" idx="5"/>
          </p:nvPr>
        </p:nvSpPr>
        <p:spPr/>
        <p:txBody>
          <a:bodyPr/>
          <a:lstStyle/>
          <a:p>
            <a:fld id="{EE9CC372-51C1-4469-856E-B21C4DCF8AD4}" type="slidenum">
              <a:rPr lang="en-US" smtClean="0"/>
              <a:t>14</a:t>
            </a:fld>
            <a:endParaRPr lang="en-US"/>
          </a:p>
        </p:txBody>
      </p:sp>
    </p:spTree>
    <p:extLst>
      <p:ext uri="{BB962C8B-B14F-4D97-AF65-F5344CB8AC3E}">
        <p14:creationId xmlns:p14="http://schemas.microsoft.com/office/powerpoint/2010/main" val="4203329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pple-system"/>
              </a:rPr>
              <a:t>Is it possible to track a person and their movement with a moving camera?</a:t>
            </a:r>
          </a:p>
          <a:p>
            <a:r>
              <a:rPr lang="en-US" b="0" i="0" dirty="0">
                <a:effectLst/>
                <a:latin typeface="-apple-system"/>
              </a:rPr>
              <a:t>The answer is yes! </a:t>
            </a:r>
          </a:p>
          <a:p>
            <a:r>
              <a:rPr lang="en-US" b="0" i="0" dirty="0">
                <a:effectLst/>
                <a:latin typeface="-apple-system"/>
              </a:rPr>
              <a:t>But I was hoping to try this with my son.</a:t>
            </a:r>
          </a:p>
          <a:p>
            <a:r>
              <a:rPr lang="en-US" b="0" i="0" dirty="0">
                <a:effectLst/>
                <a:latin typeface="-apple-system"/>
              </a:rPr>
              <a:t>And I did, yesterday afternoon, and it worked ok!</a:t>
            </a:r>
          </a:p>
          <a:p>
            <a:endParaRPr lang="en-US" b="0" i="0" dirty="0">
              <a:effectLst/>
              <a:latin typeface="-apple-system"/>
            </a:endParaRPr>
          </a:p>
          <a:p>
            <a:r>
              <a:rPr lang="en-US" b="0" i="0" dirty="0">
                <a:effectLst/>
                <a:latin typeface="-apple-system"/>
              </a:rPr>
              <a:t>However, this setup does require good placement, and I have not quite found that yet in my house.</a:t>
            </a:r>
          </a:p>
          <a:p>
            <a:endParaRPr lang="en-US" dirty="0"/>
          </a:p>
          <a:p>
            <a:r>
              <a:rPr lang="en-US" dirty="0"/>
              <a:t>A little background here – I was inspired by this idea while being on video calls with the grandparents.</a:t>
            </a:r>
          </a:p>
          <a:p>
            <a:r>
              <a:rPr lang="en-US" dirty="0"/>
              <a:t>My little guy likes to run around and I end up following him with my phone instead of playing with him</a:t>
            </a:r>
          </a:p>
          <a:p>
            <a:r>
              <a:rPr lang="en-US" dirty="0"/>
              <a:t>And my mom and dad end up mostly seeing the back of his head.</a:t>
            </a:r>
          </a:p>
          <a:p>
            <a:r>
              <a:rPr lang="en-US" dirty="0"/>
              <a:t>So I thought it might be cool if there was a camera that could track my son around the room so</a:t>
            </a:r>
          </a:p>
          <a:p>
            <a:r>
              <a:rPr lang="en-US" dirty="0"/>
              <a:t>I could interact with him and my parents.</a:t>
            </a:r>
          </a:p>
          <a:p>
            <a:endParaRPr lang="en-US" dirty="0"/>
          </a:p>
          <a:p>
            <a:r>
              <a:rPr lang="en-US" dirty="0"/>
              <a:t>&gt;&gt;&gt; Show quick sprinkler video &lt;&lt;&lt;</a:t>
            </a:r>
          </a:p>
          <a:p>
            <a:endParaRPr lang="en-US" dirty="0"/>
          </a:p>
          <a:p>
            <a:endParaRPr lang="en-US" dirty="0"/>
          </a:p>
        </p:txBody>
      </p:sp>
      <p:sp>
        <p:nvSpPr>
          <p:cNvPr id="4" name="Slide Number Placeholder 3"/>
          <p:cNvSpPr>
            <a:spLocks noGrp="1"/>
          </p:cNvSpPr>
          <p:nvPr>
            <p:ph type="sldNum" sz="quarter" idx="5"/>
          </p:nvPr>
        </p:nvSpPr>
        <p:spPr/>
        <p:txBody>
          <a:bodyPr/>
          <a:lstStyle/>
          <a:p>
            <a:fld id="{EE9CC372-51C1-4469-856E-B21C4DCF8AD4}" type="slidenum">
              <a:rPr lang="en-US" smtClean="0"/>
              <a:t>2</a:t>
            </a:fld>
            <a:endParaRPr lang="en-US"/>
          </a:p>
        </p:txBody>
      </p:sp>
    </p:spTree>
    <p:extLst>
      <p:ext uri="{BB962C8B-B14F-4D97-AF65-F5344CB8AC3E}">
        <p14:creationId xmlns:p14="http://schemas.microsoft.com/office/powerpoint/2010/main" val="3037066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project had a lot of moving parts:</a:t>
            </a:r>
          </a:p>
          <a:p>
            <a:endParaRPr lang="en-US" dirty="0"/>
          </a:p>
          <a:p>
            <a:r>
              <a:rPr lang="en-US" dirty="0"/>
              <a:t>We had the Hardware:</a:t>
            </a:r>
          </a:p>
          <a:p>
            <a:r>
              <a:rPr lang="en-US" b="1" dirty="0"/>
              <a:t>Raspberry Pi:</a:t>
            </a:r>
            <a:r>
              <a:rPr lang="en-US" dirty="0"/>
              <a:t> a small, relatively inexpensive computer</a:t>
            </a:r>
          </a:p>
          <a:p>
            <a:r>
              <a:rPr lang="en-US" b="1" dirty="0" err="1"/>
              <a:t>Pimoroni</a:t>
            </a:r>
            <a:r>
              <a:rPr lang="en-US" b="1" dirty="0"/>
              <a:t> Pan-Tilt HAT:</a:t>
            </a:r>
            <a:r>
              <a:rPr lang="en-US" b="0" dirty="0"/>
              <a:t> which sits on top of the Raspberry Pi, hence the term “hat“</a:t>
            </a:r>
          </a:p>
          <a:p>
            <a:r>
              <a:rPr lang="en-US" b="0" dirty="0"/>
              <a:t>The Pan-Tilt Hat is for tracking people or objects; it pans, and it tilts</a:t>
            </a:r>
          </a:p>
          <a:p>
            <a:r>
              <a:rPr lang="en-US" b="1" dirty="0"/>
              <a:t>Raspberry Pi Camera:</a:t>
            </a:r>
            <a:r>
              <a:rPr lang="en-US" b="0" dirty="0"/>
              <a:t> self explanatory</a:t>
            </a:r>
          </a:p>
          <a:p>
            <a:r>
              <a:rPr lang="en-US" b="1" dirty="0"/>
              <a:t>Intel Compute Stick 2:</a:t>
            </a:r>
            <a:r>
              <a:rPr lang="en-US" b="0" dirty="0"/>
              <a:t> an external USB processor for Neural Nets</a:t>
            </a:r>
          </a:p>
          <a:p>
            <a:endParaRPr lang="en-US" b="0" dirty="0"/>
          </a:p>
          <a:p>
            <a:r>
              <a:rPr lang="en-US" b="1" dirty="0"/>
              <a:t>The Operating System:</a:t>
            </a:r>
          </a:p>
          <a:p>
            <a:r>
              <a:rPr lang="en-US" b="0" dirty="0"/>
              <a:t>The Raspberry Pi generally runs on some flavor of Linux.</a:t>
            </a:r>
          </a:p>
          <a:p>
            <a:r>
              <a:rPr lang="en-US" b="0" dirty="0"/>
              <a:t>The Raspberry Foundation (a charity in the United Kingdom) has their own version of Linux</a:t>
            </a:r>
          </a:p>
          <a:p>
            <a:r>
              <a:rPr lang="en-US" b="0" dirty="0"/>
              <a:t>This is not impressive; apparently Hannah Montana and Justin Bieber have their own versions of Linux too.</a:t>
            </a:r>
          </a:p>
          <a:p>
            <a:r>
              <a:rPr lang="en-US" b="0" dirty="0"/>
              <a:t>I do not know why, but that is something I read on the internet, so it must be true!</a:t>
            </a:r>
          </a:p>
          <a:p>
            <a:r>
              <a:rPr lang="en-US" b="0" dirty="0"/>
              <a:t>Anyway, the Raspberry Pi OS is a branch from a popular Linux </a:t>
            </a:r>
            <a:r>
              <a:rPr lang="en-US" b="0" dirty="0" err="1"/>
              <a:t>Ditro</a:t>
            </a:r>
            <a:r>
              <a:rPr lang="en-US" b="0" dirty="0"/>
              <a:t> called Debian</a:t>
            </a:r>
          </a:p>
          <a:p>
            <a:r>
              <a:rPr lang="en-US" b="0" dirty="0"/>
              <a:t>Unfortunately it is only available in 32-bit at this time, so I could not take full advantage of the 4-core 64-bit processor.</a:t>
            </a:r>
            <a:endParaRPr lang="en-US" dirty="0"/>
          </a:p>
          <a:p>
            <a:endParaRPr lang="en-US" b="0" dirty="0"/>
          </a:p>
          <a:p>
            <a:r>
              <a:rPr lang="en-US" b="1" dirty="0"/>
              <a:t>Environments:</a:t>
            </a:r>
            <a:endParaRPr lang="en-US" b="0" dirty="0"/>
          </a:p>
          <a:p>
            <a:r>
              <a:rPr lang="en-US" b="0" dirty="0"/>
              <a:t>As we all know and love Anaconda, I had to install it on the Raspberry Pi.</a:t>
            </a:r>
          </a:p>
          <a:p>
            <a:r>
              <a:rPr lang="en-US" b="0" dirty="0"/>
              <a:t>Or at least I tried to. </a:t>
            </a:r>
          </a:p>
          <a:p>
            <a:r>
              <a:rPr lang="en-US" b="0" dirty="0"/>
              <a:t>Because of hardware restrictions, I had to install </a:t>
            </a:r>
            <a:r>
              <a:rPr lang="en-US" b="0" dirty="0" err="1"/>
              <a:t>miniconda</a:t>
            </a:r>
            <a:r>
              <a:rPr lang="en-US" b="0" dirty="0"/>
              <a:t> instead, which worked well!</a:t>
            </a:r>
          </a:p>
          <a:p>
            <a:r>
              <a:rPr lang="en-US" b="0" dirty="0"/>
              <a:t>I also found </a:t>
            </a:r>
            <a:r>
              <a:rPr lang="en-US" b="0" dirty="0" err="1"/>
              <a:t>Venv</a:t>
            </a:r>
            <a:r>
              <a:rPr lang="en-US" b="0" dirty="0"/>
              <a:t> to be useful for trying to install the Intel Compute Stick, but that didn’t pan out.</a:t>
            </a:r>
          </a:p>
          <a:p>
            <a:r>
              <a:rPr lang="en-US" b="0" dirty="0"/>
              <a:t>So in the end I used </a:t>
            </a:r>
            <a:r>
              <a:rPr lang="en-US" b="0" dirty="0" err="1"/>
              <a:t>miniconda</a:t>
            </a:r>
            <a:r>
              <a:rPr lang="en-US" b="0" dirty="0"/>
              <a:t> for this project.</a:t>
            </a:r>
            <a:endParaRPr lang="en-US" b="1" dirty="0"/>
          </a:p>
          <a:p>
            <a:endParaRPr lang="en-US" b="0" dirty="0"/>
          </a:p>
          <a:p>
            <a:r>
              <a:rPr lang="en-US" b="1" dirty="0"/>
              <a:t>Machine Learning:</a:t>
            </a:r>
          </a:p>
          <a:p>
            <a:r>
              <a:rPr lang="en-US" b="0" dirty="0"/>
              <a:t>I installed the OpenCV Library on the Raspberry Pi.</a:t>
            </a:r>
          </a:p>
          <a:p>
            <a:r>
              <a:rPr lang="en-US" b="0" dirty="0"/>
              <a:t>It is a computer vision Library written in C++, but also has bindings in Python, Java, and </a:t>
            </a:r>
            <a:r>
              <a:rPr lang="en-US" b="0" dirty="0" err="1"/>
              <a:t>MatLab</a:t>
            </a:r>
            <a:r>
              <a:rPr lang="en-US" b="0" dirty="0"/>
              <a:t>.</a:t>
            </a:r>
          </a:p>
          <a:p>
            <a:r>
              <a:rPr lang="en-US" b="0" dirty="0"/>
              <a:t>Using this Library I had access to some facial recognition algorithms, such as the </a:t>
            </a:r>
            <a:r>
              <a:rPr lang="en-US" b="0" dirty="0" err="1"/>
              <a:t>Haar</a:t>
            </a:r>
            <a:r>
              <a:rPr lang="en-US" b="0" dirty="0"/>
              <a:t> Cascade algorithm.</a:t>
            </a:r>
          </a:p>
          <a:p>
            <a:endParaRPr lang="en-US" b="0" dirty="0"/>
          </a:p>
          <a:p>
            <a:r>
              <a:rPr lang="en-US" b="1" dirty="0"/>
              <a:t>Deep Learning:</a:t>
            </a:r>
          </a:p>
          <a:p>
            <a:r>
              <a:rPr lang="en-US" b="0" dirty="0"/>
              <a:t>With some help I found the YOLO algorithm,</a:t>
            </a:r>
          </a:p>
          <a:p>
            <a:r>
              <a:rPr lang="en-US" b="0" dirty="0"/>
              <a:t>Which stand for You Only… LOOK Once.</a:t>
            </a:r>
          </a:p>
          <a:p>
            <a:r>
              <a:rPr lang="en-US" b="0" dirty="0"/>
              <a:t>Fortunately, OpenCV interfaces with YOLO, using the Darknet Distributed Neural Network</a:t>
            </a:r>
          </a:p>
          <a:p>
            <a:endParaRPr lang="en-US" b="0" dirty="0"/>
          </a:p>
          <a:p>
            <a:r>
              <a:rPr lang="en-US" b="0" dirty="0"/>
              <a:t>I will talk more about these algorithms in a moment.</a:t>
            </a:r>
          </a:p>
          <a:p>
            <a:endParaRPr lang="en-US" b="0" dirty="0"/>
          </a:p>
          <a:p>
            <a:endParaRPr lang="en-US" b="0" dirty="0"/>
          </a:p>
          <a:p>
            <a:endParaRPr lang="en-US" b="0" dirty="0"/>
          </a:p>
        </p:txBody>
      </p:sp>
      <p:sp>
        <p:nvSpPr>
          <p:cNvPr id="4" name="Slide Number Placeholder 3"/>
          <p:cNvSpPr>
            <a:spLocks noGrp="1"/>
          </p:cNvSpPr>
          <p:nvPr>
            <p:ph type="sldNum" sz="quarter" idx="5"/>
          </p:nvPr>
        </p:nvSpPr>
        <p:spPr/>
        <p:txBody>
          <a:bodyPr/>
          <a:lstStyle/>
          <a:p>
            <a:fld id="{EE9CC372-51C1-4469-856E-B21C4DCF8AD4}" type="slidenum">
              <a:rPr lang="en-US" smtClean="0"/>
              <a:t>3</a:t>
            </a:fld>
            <a:endParaRPr lang="en-US"/>
          </a:p>
        </p:txBody>
      </p:sp>
    </p:spTree>
    <p:extLst>
      <p:ext uri="{BB962C8B-B14F-4D97-AF65-F5344CB8AC3E}">
        <p14:creationId xmlns:p14="http://schemas.microsoft.com/office/powerpoint/2010/main" val="2061437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Hardware</a:t>
            </a:r>
          </a:p>
          <a:p>
            <a:r>
              <a:rPr lang="en-US" b="0" dirty="0"/>
              <a:t>I had to assemble the mess of stuff you see there on the left. </a:t>
            </a:r>
          </a:p>
          <a:p>
            <a:r>
              <a:rPr lang="en-US" b="0" dirty="0"/>
              <a:t>The Pan-Tilt HAT needed quite a bit of assembly</a:t>
            </a:r>
          </a:p>
          <a:p>
            <a:r>
              <a:rPr lang="en-US" b="0" dirty="0"/>
              <a:t>I ended up making a Blog post about it because the instructions were not great. </a:t>
            </a:r>
          </a:p>
          <a:p>
            <a:r>
              <a:rPr lang="en-US" b="0" dirty="0"/>
              <a:t>They were not bad either, they just lacked some detail.</a:t>
            </a:r>
          </a:p>
          <a:p>
            <a:r>
              <a:rPr lang="en-US" b="0" dirty="0"/>
              <a:t>The Raspberry Pi is actually somewhat simple to put together.</a:t>
            </a:r>
          </a:p>
          <a:p>
            <a:r>
              <a:rPr lang="en-US" b="0" dirty="0"/>
              <a:t>You  put the OS on a microSD card and put the card in a slot in the front.</a:t>
            </a:r>
          </a:p>
          <a:p>
            <a:r>
              <a:rPr lang="en-US" b="0" dirty="0"/>
              <a:t>Then you plug in a mouse, keyboard, and monitor, and plug it into the wall and it is ready</a:t>
            </a:r>
          </a:p>
          <a:p>
            <a:endParaRPr lang="en-US" b="0" dirty="0"/>
          </a:p>
          <a:p>
            <a:r>
              <a:rPr lang="en-US" b="1" dirty="0"/>
              <a:t>The Operating System:</a:t>
            </a:r>
          </a:p>
          <a:p>
            <a:r>
              <a:rPr lang="en-US" b="0" dirty="0"/>
              <a:t>As I mentioned, the Raspberry Pi generally runs on some flavor of Linux.</a:t>
            </a:r>
          </a:p>
          <a:p>
            <a:r>
              <a:rPr lang="en-US" b="0" dirty="0"/>
              <a:t>And I mentioned that you need to put the OS on a microSD card</a:t>
            </a:r>
          </a:p>
          <a:p>
            <a:r>
              <a:rPr lang="en-US" b="0" dirty="0"/>
              <a:t>The process is actually quite easy, and just requires a card reader and an internet connection.</a:t>
            </a:r>
          </a:p>
          <a:p>
            <a:r>
              <a:rPr lang="en-US" b="0" dirty="0"/>
              <a:t>Raspberry Pi has a tool called “Imager” that you download and you tell it how you want to use the Raspberry pi.</a:t>
            </a:r>
          </a:p>
          <a:p>
            <a:r>
              <a:rPr lang="en-US" b="0" dirty="0"/>
              <a:t>I think you can even put your </a:t>
            </a:r>
            <a:r>
              <a:rPr lang="en-US" b="0" dirty="0" err="1"/>
              <a:t>Wifi</a:t>
            </a:r>
            <a:r>
              <a:rPr lang="en-US" b="0" dirty="0"/>
              <a:t> SSID and password in the app and it puts that information onto your installation</a:t>
            </a:r>
          </a:p>
          <a:p>
            <a:r>
              <a:rPr lang="en-US" b="0" dirty="0"/>
              <a:t>If anyone is looking for a fun project, I recommend grabbing one of these. </a:t>
            </a:r>
          </a:p>
          <a:p>
            <a:r>
              <a:rPr lang="en-US" b="0" dirty="0"/>
              <a:t>They make it very easy to use and they are generally not expensive.</a:t>
            </a:r>
          </a:p>
          <a:p>
            <a:r>
              <a:rPr lang="en-US" b="0" dirty="0"/>
              <a:t>And only every now and again will you question why you ever bought one and want to kick it across the room.</a:t>
            </a:r>
          </a:p>
          <a:p>
            <a:endParaRPr lang="en-US" b="0" dirty="0"/>
          </a:p>
          <a:p>
            <a:endParaRPr lang="en-US" b="0" dirty="0"/>
          </a:p>
          <a:p>
            <a:endParaRPr lang="en-US" b="0" dirty="0"/>
          </a:p>
          <a:p>
            <a:endParaRPr lang="en-US" b="0" dirty="0"/>
          </a:p>
        </p:txBody>
      </p:sp>
      <p:sp>
        <p:nvSpPr>
          <p:cNvPr id="4" name="Slide Number Placeholder 3"/>
          <p:cNvSpPr>
            <a:spLocks noGrp="1"/>
          </p:cNvSpPr>
          <p:nvPr>
            <p:ph type="sldNum" sz="quarter" idx="5"/>
          </p:nvPr>
        </p:nvSpPr>
        <p:spPr/>
        <p:txBody>
          <a:bodyPr/>
          <a:lstStyle/>
          <a:p>
            <a:fld id="{EE9CC372-51C1-4469-856E-B21C4DCF8AD4}" type="slidenum">
              <a:rPr lang="en-US" smtClean="0"/>
              <a:t>4</a:t>
            </a:fld>
            <a:endParaRPr lang="en-US"/>
          </a:p>
        </p:txBody>
      </p:sp>
    </p:spTree>
    <p:extLst>
      <p:ext uri="{BB962C8B-B14F-4D97-AF65-F5344CB8AC3E}">
        <p14:creationId xmlns:p14="http://schemas.microsoft.com/office/powerpoint/2010/main" val="416805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Haar</a:t>
            </a:r>
            <a:r>
              <a:rPr lang="en-US" b="1" dirty="0"/>
              <a:t> Cascade</a:t>
            </a:r>
          </a:p>
          <a:p>
            <a:r>
              <a:rPr lang="en-US" b="0" dirty="0"/>
              <a:t>From a paper by </a:t>
            </a:r>
            <a:r>
              <a:rPr lang="en-US" b="0" i="0" dirty="0">
                <a:effectLst/>
                <a:latin typeface="-apple-system"/>
              </a:rPr>
              <a:t>Paul Viola and Michael Jones</a:t>
            </a:r>
          </a:p>
          <a:p>
            <a:r>
              <a:rPr lang="en-US" b="0" i="0" dirty="0">
                <a:effectLst/>
                <a:latin typeface="-apple-system"/>
              </a:rPr>
              <a:t> </a:t>
            </a:r>
            <a:r>
              <a:rPr lang="en-US" b="0" i="0" u="none" strike="noStrike" dirty="0">
                <a:effectLst/>
                <a:latin typeface="-apple-system"/>
                <a:hlinkClick r:id="rId3"/>
              </a:rPr>
              <a:t>"Rapid Object Detection using a Boosted Cascade of Simple Features"</a:t>
            </a:r>
            <a:r>
              <a:rPr lang="en-US" b="0" i="0" dirty="0">
                <a:effectLst/>
                <a:latin typeface="-apple-system"/>
              </a:rPr>
              <a:t>. </a:t>
            </a:r>
            <a:endParaRPr lang="en-US" b="0" dirty="0"/>
          </a:p>
          <a:p>
            <a:r>
              <a:rPr lang="en-US" b="0" dirty="0"/>
              <a:t>Built off of the use of a </a:t>
            </a:r>
            <a:r>
              <a:rPr lang="en-US" b="0" dirty="0" err="1"/>
              <a:t>Haar</a:t>
            </a:r>
            <a:r>
              <a:rPr lang="en-US" b="0" dirty="0"/>
              <a:t> wavelet from a paper by </a:t>
            </a:r>
            <a:r>
              <a:rPr lang="en-US" dirty="0"/>
              <a:t>Constantine P. </a:t>
            </a:r>
            <a:r>
              <a:rPr lang="en-US" dirty="0" err="1"/>
              <a:t>Papageorgiou</a:t>
            </a:r>
            <a:r>
              <a:rPr lang="en-US" dirty="0"/>
              <a:t> and others (1998, A General Framework for Object Detection)</a:t>
            </a:r>
          </a:p>
          <a:p>
            <a:endParaRPr lang="en-US" dirty="0"/>
          </a:p>
          <a:p>
            <a:endParaRPr lang="en-US" dirty="0"/>
          </a:p>
          <a:p>
            <a:r>
              <a:rPr lang="en-US" b="1" dirty="0"/>
              <a:t>HOG (Histogram of Oriented Gradients)</a:t>
            </a:r>
          </a:p>
          <a:p>
            <a:r>
              <a:rPr lang="en-US" dirty="0"/>
              <a:t>I did not use this and will not cover this much, but it is a popular Object Detection Algorithm and I wanted to show it in the timeline</a:t>
            </a:r>
          </a:p>
          <a:p>
            <a:r>
              <a:rPr lang="en-US" dirty="0"/>
              <a:t>From what I read, this is what </a:t>
            </a:r>
            <a:r>
              <a:rPr lang="en-US" dirty="0" err="1"/>
              <a:t>SnapChat</a:t>
            </a:r>
            <a:r>
              <a:rPr lang="en-US" dirty="0"/>
              <a:t> uses</a:t>
            </a:r>
          </a:p>
          <a:p>
            <a:r>
              <a:rPr lang="en-US" dirty="0"/>
              <a:t>This process basically calculates the gradient in 8x8 regions of a picture</a:t>
            </a:r>
          </a:p>
          <a:p>
            <a:r>
              <a:rPr lang="en-US" dirty="0"/>
              <a:t>By finding the direction the gradients are going in, you can capture the shape of objects.</a:t>
            </a:r>
          </a:p>
          <a:p>
            <a:endParaRPr lang="en-US" dirty="0"/>
          </a:p>
          <a:p>
            <a:endParaRPr lang="en-US" dirty="0"/>
          </a:p>
          <a:p>
            <a:r>
              <a:rPr lang="en-US" b="1" dirty="0"/>
              <a:t>YOLOv1</a:t>
            </a:r>
          </a:p>
          <a:p>
            <a:r>
              <a:rPr lang="en-US" dirty="0"/>
              <a:t>From University of Washington, Professor Joseph Redmon and some colleagues put out a paper in 2015, </a:t>
            </a:r>
          </a:p>
          <a:p>
            <a:r>
              <a:rPr lang="en-US" dirty="0">
                <a:hlinkClick r:id="rId4"/>
              </a:rPr>
              <a:t>"You Only Look Once: Unified, Real-Time Object Detection"</a:t>
            </a:r>
            <a:endParaRPr lang="en-US" dirty="0"/>
          </a:p>
          <a:p>
            <a:r>
              <a:rPr lang="en-US" dirty="0"/>
              <a:t>YOLO works by applying a single neural network to an image and breaking it into smaller regions</a:t>
            </a:r>
          </a:p>
          <a:p>
            <a:endParaRPr lang="en-US" dirty="0"/>
          </a:p>
          <a:p>
            <a:r>
              <a:rPr lang="en-US" dirty="0"/>
              <a:t>More notable iterations of the OLO algorithm are </a:t>
            </a:r>
          </a:p>
          <a:p>
            <a:r>
              <a:rPr lang="en-US" dirty="0"/>
              <a:t>YOLOv3 which was published in 2018 – also by Joseph Redmon and Ali Farhadi, and </a:t>
            </a:r>
          </a:p>
          <a:p>
            <a:r>
              <a:rPr lang="en-US" dirty="0"/>
              <a:t>YOLOv4 which was published in 2020 by Alexey </a:t>
            </a:r>
            <a:r>
              <a:rPr lang="en-US" dirty="0" err="1"/>
              <a:t>Bochkovskiy</a:t>
            </a:r>
            <a:r>
              <a:rPr lang="en-US" dirty="0"/>
              <a:t> and others</a:t>
            </a:r>
          </a:p>
          <a:p>
            <a:r>
              <a:rPr lang="en-US" dirty="0"/>
              <a:t>Both have a “tiny” version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9CC372-51C1-4469-856E-B21C4DCF8AD4}" type="slidenum">
              <a:rPr lang="en-US" smtClean="0"/>
              <a:t>5</a:t>
            </a:fld>
            <a:endParaRPr lang="en-US"/>
          </a:p>
        </p:txBody>
      </p:sp>
    </p:spTree>
    <p:extLst>
      <p:ext uri="{BB962C8B-B14F-4D97-AF65-F5344CB8AC3E}">
        <p14:creationId xmlns:p14="http://schemas.microsoft.com/office/powerpoint/2010/main" val="548864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Haar</a:t>
            </a:r>
            <a:r>
              <a:rPr lang="en-US" dirty="0"/>
              <a:t> Wavelet, which is a sequence of rescaled “square-shaped” functions, which Mr. Papa-</a:t>
            </a:r>
            <a:r>
              <a:rPr lang="en-US" dirty="0" err="1"/>
              <a:t>Georgio</a:t>
            </a:r>
            <a:r>
              <a:rPr lang="en-US" dirty="0"/>
              <a:t> used with support vector machines (or SVMs) to find important relationships between basis functions for object detection.</a:t>
            </a:r>
          </a:p>
          <a:p>
            <a:endParaRPr lang="en-US" dirty="0"/>
          </a:p>
          <a:p>
            <a:r>
              <a:rPr lang="en-US" dirty="0"/>
              <a:t>The </a:t>
            </a:r>
            <a:r>
              <a:rPr lang="en-US" dirty="0" err="1"/>
              <a:t>Haar</a:t>
            </a:r>
            <a:r>
              <a:rPr lang="en-US" dirty="0"/>
              <a:t> Wavelet is the Black and white rectangles in the pictures.</a:t>
            </a:r>
          </a:p>
          <a:p>
            <a:endParaRPr lang="en-US" dirty="0"/>
          </a:p>
          <a:p>
            <a:r>
              <a:rPr lang="en-US" dirty="0"/>
              <a:t>Viola and Jones took this idea and used the </a:t>
            </a:r>
            <a:r>
              <a:rPr lang="en-US" dirty="0" err="1"/>
              <a:t>Haar</a:t>
            </a:r>
            <a:r>
              <a:rPr lang="en-US" dirty="0"/>
              <a:t> Wavelet to find the sum of the pixels in the white square and subtract it from the sum in the black square.</a:t>
            </a:r>
          </a:p>
          <a:p>
            <a:r>
              <a:rPr lang="en-US" dirty="0"/>
              <a:t>This gave a better idea of features in a region instead of calculating a relationship between the pixels individually.</a:t>
            </a:r>
          </a:p>
          <a:p>
            <a:endParaRPr lang="en-US" dirty="0"/>
          </a:p>
          <a:p>
            <a:r>
              <a:rPr lang="en-US" dirty="0"/>
              <a:t>Since the eye region generally appears darker than surrounding areas such as the cheeks and the nose, this method is very good at detecting facial features.</a:t>
            </a:r>
          </a:p>
          <a:p>
            <a:endParaRPr lang="en-US" dirty="0"/>
          </a:p>
          <a:p>
            <a:r>
              <a:rPr lang="en-US" dirty="0"/>
              <a:t>The algorithm goes on to process the regions of the picture and discards any region that is not a Region of Interest (ROI)</a:t>
            </a:r>
          </a:p>
          <a:p>
            <a:r>
              <a:rPr lang="en-US" dirty="0"/>
              <a:t>This part is enhanced by using the AdaBoost Algorithm to construct strong classifiers as a combination of weaker classifiers</a:t>
            </a:r>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9CC372-51C1-4469-856E-B21C4DCF8AD4}" type="slidenum">
              <a:rPr lang="en-US" smtClean="0"/>
              <a:t>6</a:t>
            </a:fld>
            <a:endParaRPr lang="en-US"/>
          </a:p>
        </p:txBody>
      </p:sp>
    </p:spTree>
    <p:extLst>
      <p:ext uri="{BB962C8B-B14F-4D97-AF65-F5344CB8AC3E}">
        <p14:creationId xmlns:p14="http://schemas.microsoft.com/office/powerpoint/2010/main" val="1966021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its first iteration in 2015, YOLO boasts the ability to</a:t>
            </a:r>
          </a:p>
          <a:p>
            <a:r>
              <a:rPr lang="en-US" dirty="0"/>
              <a:t>Process images in real-time at 45 frames a second, and the smaller version</a:t>
            </a:r>
          </a:p>
          <a:p>
            <a:r>
              <a:rPr lang="en-US" dirty="0"/>
              <a:t>Fast YOLO processes at 155 frames per second.</a:t>
            </a:r>
          </a:p>
          <a:p>
            <a:endParaRPr lang="en-US" dirty="0"/>
          </a:p>
          <a:p>
            <a:r>
              <a:rPr lang="en-US" dirty="0"/>
              <a:t>I unfortunately did not have that experience due to hardware constraints.</a:t>
            </a:r>
          </a:p>
          <a:p>
            <a:endParaRPr lang="en-US" dirty="0"/>
          </a:p>
          <a:p>
            <a:r>
              <a:rPr lang="en-US" dirty="0"/>
              <a:t>YOLO utilizes the open source Neural Network Framework, Darknet – also created by Joseph Redmon. It is written in C and CUDA</a:t>
            </a:r>
          </a:p>
          <a:p>
            <a:endParaRPr lang="en-US" dirty="0"/>
          </a:p>
          <a:p>
            <a:r>
              <a:rPr lang="en-US" dirty="0"/>
              <a:t>As I mentioned earlier, the YOLO algorithm uses one neural net (with Darknet), but as you can see, has many convolution layers</a:t>
            </a:r>
          </a:p>
          <a:p>
            <a:endParaRPr lang="en-US" dirty="0"/>
          </a:p>
          <a:p>
            <a:r>
              <a:rPr lang="en-US" dirty="0"/>
              <a:t>The neural network breaks the image apart into these smaller regions to predict bounding boxes and probabilities for each region.</a:t>
            </a:r>
          </a:p>
          <a:p>
            <a:r>
              <a:rPr lang="en-US" dirty="0"/>
              <a:t>The bounding boxes are weighted by the predicted probabilities.</a:t>
            </a:r>
          </a:p>
          <a:p>
            <a:endParaRPr lang="en-US" dirty="0"/>
          </a:p>
        </p:txBody>
      </p:sp>
      <p:sp>
        <p:nvSpPr>
          <p:cNvPr id="4" name="Slide Number Placeholder 3"/>
          <p:cNvSpPr>
            <a:spLocks noGrp="1"/>
          </p:cNvSpPr>
          <p:nvPr>
            <p:ph type="sldNum" sz="quarter" idx="5"/>
          </p:nvPr>
        </p:nvSpPr>
        <p:spPr/>
        <p:txBody>
          <a:bodyPr/>
          <a:lstStyle/>
          <a:p>
            <a:fld id="{EE9CC372-51C1-4469-856E-B21C4DCF8AD4}" type="slidenum">
              <a:rPr lang="en-US" smtClean="0"/>
              <a:t>7</a:t>
            </a:fld>
            <a:endParaRPr lang="en-US"/>
          </a:p>
        </p:txBody>
      </p:sp>
    </p:spTree>
    <p:extLst>
      <p:ext uri="{BB962C8B-B14F-4D97-AF65-F5344CB8AC3E}">
        <p14:creationId xmlns:p14="http://schemas.microsoft.com/office/powerpoint/2010/main" val="2259248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my First attempt,</a:t>
            </a:r>
          </a:p>
          <a:p>
            <a:endParaRPr lang="en-US" dirty="0"/>
          </a:p>
          <a:p>
            <a:r>
              <a:rPr lang="en-US" dirty="0"/>
              <a:t>Running in Google </a:t>
            </a:r>
            <a:r>
              <a:rPr lang="en-US" dirty="0" err="1"/>
              <a:t>Colab</a:t>
            </a:r>
            <a:r>
              <a:rPr lang="en-US" dirty="0"/>
              <a:t> I was able to test my first Neural Network</a:t>
            </a:r>
          </a:p>
          <a:p>
            <a:endParaRPr lang="en-US" dirty="0"/>
          </a:p>
          <a:p>
            <a:r>
              <a:rPr lang="en-US" dirty="0"/>
              <a:t>You can see here that since my son’s face is slightly obscured, he got a lower confidence rating</a:t>
            </a:r>
          </a:p>
          <a:p>
            <a:endParaRPr lang="en-US" dirty="0"/>
          </a:p>
          <a:p>
            <a:r>
              <a:rPr lang="en-US" dirty="0"/>
              <a:t>I also noticed, since I am holding my son in some of these photos (at least the photos that I am in)</a:t>
            </a:r>
          </a:p>
          <a:p>
            <a:r>
              <a:rPr lang="en-US" dirty="0"/>
              <a:t>That my beard is right behind my son’s head.</a:t>
            </a:r>
          </a:p>
          <a:p>
            <a:r>
              <a:rPr lang="en-US" dirty="0"/>
              <a:t>Oddly, Because of this, I think that the model thinks that my beard is a toddler</a:t>
            </a:r>
          </a:p>
        </p:txBody>
      </p:sp>
      <p:sp>
        <p:nvSpPr>
          <p:cNvPr id="4" name="Slide Number Placeholder 3"/>
          <p:cNvSpPr>
            <a:spLocks noGrp="1"/>
          </p:cNvSpPr>
          <p:nvPr>
            <p:ph type="sldNum" sz="quarter" idx="5"/>
          </p:nvPr>
        </p:nvSpPr>
        <p:spPr/>
        <p:txBody>
          <a:bodyPr/>
          <a:lstStyle/>
          <a:p>
            <a:fld id="{EE9CC372-51C1-4469-856E-B21C4DCF8AD4}" type="slidenum">
              <a:rPr lang="en-US" smtClean="0"/>
              <a:t>8</a:t>
            </a:fld>
            <a:endParaRPr lang="en-US"/>
          </a:p>
        </p:txBody>
      </p:sp>
    </p:spTree>
    <p:extLst>
      <p:ext uri="{BB962C8B-B14F-4D97-AF65-F5344CB8AC3E}">
        <p14:creationId xmlns:p14="http://schemas.microsoft.com/office/powerpoint/2010/main" val="758670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previous Model would sometimes think my beard was a toddler, </a:t>
            </a:r>
          </a:p>
          <a:p>
            <a:r>
              <a:rPr lang="en-US" dirty="0"/>
              <a:t>I made a second attempt to see if there was a difference if I focused on just my son’s face.</a:t>
            </a:r>
          </a:p>
          <a:p>
            <a:endParaRPr lang="en-US" dirty="0"/>
          </a:p>
          <a:p>
            <a:r>
              <a:rPr lang="en-US" dirty="0"/>
              <a:t>This model is very effective, but requires much of his face to be at JUST the right angle.</a:t>
            </a:r>
          </a:p>
          <a:p>
            <a:endParaRPr lang="en-US" dirty="0"/>
          </a:p>
          <a:p>
            <a:r>
              <a:rPr lang="en-US" dirty="0"/>
              <a:t>So, even though this seems to be a more effective model, I think I like the other model better.</a:t>
            </a:r>
          </a:p>
          <a:p>
            <a:endParaRPr lang="en-US" dirty="0"/>
          </a:p>
        </p:txBody>
      </p:sp>
      <p:sp>
        <p:nvSpPr>
          <p:cNvPr id="4" name="Slide Number Placeholder 3"/>
          <p:cNvSpPr>
            <a:spLocks noGrp="1"/>
          </p:cNvSpPr>
          <p:nvPr>
            <p:ph type="sldNum" sz="quarter" idx="5"/>
          </p:nvPr>
        </p:nvSpPr>
        <p:spPr/>
        <p:txBody>
          <a:bodyPr/>
          <a:lstStyle/>
          <a:p>
            <a:fld id="{EE9CC372-51C1-4469-856E-B21C4DCF8AD4}" type="slidenum">
              <a:rPr lang="en-US" smtClean="0"/>
              <a:t>9</a:t>
            </a:fld>
            <a:endParaRPr lang="en-US"/>
          </a:p>
        </p:txBody>
      </p:sp>
    </p:spTree>
    <p:extLst>
      <p:ext uri="{BB962C8B-B14F-4D97-AF65-F5344CB8AC3E}">
        <p14:creationId xmlns:p14="http://schemas.microsoft.com/office/powerpoint/2010/main" val="1922984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6/14/2021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6/14/2021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6/14/2021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6/14/2021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6/14/2021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6/14/2021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6/14/2021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6/14/2021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6/14/2021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6/14/2021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6/14/2021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6/14/2021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6/14/2021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6/14/2021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6/14/2021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6/14/2021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6/14/2021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6/14/2021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6.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notesSlide" Target="../notesSlides/notesSlide5.xml"/><Relationship Id="rId7" Type="http://schemas.openxmlformats.org/officeDocument/2006/relationships/diagramQuickStyle" Target="../diagrams/quickStyle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jpeg"/><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0" y="10"/>
            <a:ext cx="12191980" cy="6857990"/>
          </a:xfrm>
          <a:prstGeom prst="rect">
            <a:avLst/>
          </a:prstGeom>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804336" y="1623412"/>
            <a:ext cx="3503122" cy="2287229"/>
          </a:xfrm>
        </p:spPr>
        <p:txBody>
          <a:bodyPr>
            <a:normAutofit/>
          </a:bodyPr>
          <a:lstStyle/>
          <a:p>
            <a:pPr algn="l"/>
            <a:r>
              <a:rPr lang="en-US" sz="4400" dirty="0"/>
              <a:t>Object Tracking</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04335" y="4009771"/>
            <a:ext cx="3503122" cy="1244361"/>
          </a:xfrm>
        </p:spPr>
        <p:txBody>
          <a:bodyPr>
            <a:normAutofit/>
          </a:bodyPr>
          <a:lstStyle/>
          <a:p>
            <a:pPr algn="l"/>
            <a:r>
              <a:rPr lang="en-US" sz="1800" dirty="0">
                <a:solidFill>
                  <a:srgbClr val="FC05CB"/>
                </a:solidFill>
              </a:rPr>
              <a:t>Christopher Caldarella</a:t>
            </a:r>
          </a:p>
          <a:p>
            <a:pPr algn="l"/>
            <a:r>
              <a:rPr lang="en-US" sz="1800" dirty="0">
                <a:solidFill>
                  <a:srgbClr val="FC05CB"/>
                </a:solidFill>
              </a:rPr>
              <a:t>Data Scientist</a:t>
            </a:r>
          </a:p>
          <a:p>
            <a:pPr algn="l"/>
            <a:r>
              <a:rPr lang="en-US" sz="1800" dirty="0">
                <a:solidFill>
                  <a:srgbClr val="FC05CB"/>
                </a:solidFill>
              </a:rPr>
              <a:t>2021-06-14</a:t>
            </a:r>
          </a:p>
        </p:txBody>
      </p:sp>
    </p:spTree>
    <p:extLst>
      <p:ext uri="{BB962C8B-B14F-4D97-AF65-F5344CB8AC3E}">
        <p14:creationId xmlns:p14="http://schemas.microsoft.com/office/powerpoint/2010/main" val="1946576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75FA25-7E82-499D-8652-9CA5612897BC}"/>
              </a:ext>
            </a:extLst>
          </p:cNvPr>
          <p:cNvSpPr>
            <a:spLocks noGrp="1"/>
          </p:cNvSpPr>
          <p:nvPr>
            <p:ph type="title"/>
          </p:nvPr>
        </p:nvSpPr>
        <p:spPr>
          <a:xfrm>
            <a:off x="913795" y="609599"/>
            <a:ext cx="5978072" cy="1174075"/>
          </a:xfrm>
        </p:spPr>
        <p:txBody>
          <a:bodyPr vert="horz" lIns="91440" tIns="45720" rIns="91440" bIns="45720" rtlCol="0" anchor="ctr">
            <a:normAutofit/>
          </a:bodyPr>
          <a:lstStyle/>
          <a:p>
            <a:r>
              <a:rPr lang="en-US" sz="4000" dirty="0" err="1"/>
              <a:t>Haar</a:t>
            </a:r>
            <a:r>
              <a:rPr lang="en-US" sz="4000" dirty="0"/>
              <a:t> Cascade</a:t>
            </a:r>
          </a:p>
        </p:txBody>
      </p:sp>
      <p:sp>
        <p:nvSpPr>
          <p:cNvPr id="4" name="Text Placeholder 3">
            <a:extLst>
              <a:ext uri="{FF2B5EF4-FFF2-40B4-BE49-F238E27FC236}">
                <a16:creationId xmlns:a16="http://schemas.microsoft.com/office/drawing/2014/main" id="{59822E75-10A3-4354-B24A-0452ED5279B7}"/>
              </a:ext>
            </a:extLst>
          </p:cNvPr>
          <p:cNvSpPr>
            <a:spLocks noGrp="1"/>
          </p:cNvSpPr>
          <p:nvPr>
            <p:ph type="body" sz="half" idx="2"/>
          </p:nvPr>
        </p:nvSpPr>
        <p:spPr>
          <a:xfrm>
            <a:off x="913795" y="1972101"/>
            <a:ext cx="5978072" cy="3722748"/>
          </a:xfrm>
        </p:spPr>
        <p:txBody>
          <a:bodyPr vert="horz" lIns="91440" tIns="45720" rIns="91440" bIns="45720" rtlCol="0" anchor="ctr">
            <a:normAutofit/>
          </a:bodyPr>
          <a:lstStyle/>
          <a:p>
            <a:pPr algn="l">
              <a:buClr>
                <a:srgbClr val="F4A72A"/>
              </a:buClr>
            </a:pPr>
            <a:endParaRPr lang="en-US" dirty="0"/>
          </a:p>
        </p:txBody>
      </p:sp>
      <p:pic>
        <p:nvPicPr>
          <p:cNvPr id="13" name="Picture 12">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6" name="Content Placeholder 5">
            <a:extLst>
              <a:ext uri="{FF2B5EF4-FFF2-40B4-BE49-F238E27FC236}">
                <a16:creationId xmlns:a16="http://schemas.microsoft.com/office/drawing/2014/main" id="{A63C3F96-4B09-4C44-8555-5B7EE73CEF93}"/>
              </a:ext>
            </a:extLst>
          </p:cNvPr>
          <p:cNvPicPr>
            <a:picLocks noGrp="1" noChangeAspect="1"/>
          </p:cNvPicPr>
          <p:nvPr>
            <p:ph idx="1"/>
          </p:nvPr>
        </p:nvPicPr>
        <p:blipFill rotWithShape="1">
          <a:blip r:embed="rId5"/>
          <a:srcRect l="11311" r="39560" b="-1"/>
          <a:stretch/>
        </p:blipFill>
        <p:spPr>
          <a:xfrm>
            <a:off x="7552945" y="643465"/>
            <a:ext cx="3995592" cy="5103372"/>
          </a:xfrm>
          <a:prstGeom prst="rect">
            <a:avLst/>
          </a:prstGeom>
        </p:spPr>
      </p:pic>
      <p:pic>
        <p:nvPicPr>
          <p:cNvPr id="8" name="Picture 7">
            <a:extLst>
              <a:ext uri="{FF2B5EF4-FFF2-40B4-BE49-F238E27FC236}">
                <a16:creationId xmlns:a16="http://schemas.microsoft.com/office/drawing/2014/main" id="{530D78BC-33E2-4089-B413-61416E4695D2}"/>
              </a:ext>
            </a:extLst>
          </p:cNvPr>
          <p:cNvPicPr>
            <a:picLocks noChangeAspect="1"/>
          </p:cNvPicPr>
          <p:nvPr/>
        </p:nvPicPr>
        <p:blipFill>
          <a:blip r:embed="rId6"/>
          <a:stretch>
            <a:fillRect/>
          </a:stretch>
        </p:blipFill>
        <p:spPr>
          <a:xfrm>
            <a:off x="1503467" y="1972101"/>
            <a:ext cx="4798728" cy="3950897"/>
          </a:xfrm>
          <a:prstGeom prst="rect">
            <a:avLst/>
          </a:prstGeom>
        </p:spPr>
      </p:pic>
    </p:spTree>
    <p:extLst>
      <p:ext uri="{BB962C8B-B14F-4D97-AF65-F5344CB8AC3E}">
        <p14:creationId xmlns:p14="http://schemas.microsoft.com/office/powerpoint/2010/main" val="2693242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09954-3135-4409-BFCC-762B225A538A}"/>
              </a:ext>
            </a:extLst>
          </p:cNvPr>
          <p:cNvSpPr>
            <a:spLocks noGrp="1"/>
          </p:cNvSpPr>
          <p:nvPr>
            <p:ph type="title"/>
          </p:nvPr>
        </p:nvSpPr>
        <p:spPr/>
        <p:txBody>
          <a:bodyPr/>
          <a:lstStyle/>
          <a:p>
            <a:r>
              <a:rPr lang="en-US" dirty="0"/>
              <a:t>Pitfalls</a:t>
            </a:r>
          </a:p>
        </p:txBody>
      </p:sp>
      <p:pic>
        <p:nvPicPr>
          <p:cNvPr id="7" name="Picture 6" descr="Text&#10;&#10;Description automatically generated with medium confidence">
            <a:extLst>
              <a:ext uri="{FF2B5EF4-FFF2-40B4-BE49-F238E27FC236}">
                <a16:creationId xmlns:a16="http://schemas.microsoft.com/office/drawing/2014/main" id="{C361FDB6-4C8F-48B4-B613-CB23A24E278A}"/>
              </a:ext>
            </a:extLst>
          </p:cNvPr>
          <p:cNvPicPr>
            <a:picLocks noChangeAspect="1"/>
          </p:cNvPicPr>
          <p:nvPr/>
        </p:nvPicPr>
        <p:blipFill>
          <a:blip r:embed="rId3"/>
          <a:stretch>
            <a:fillRect/>
          </a:stretch>
        </p:blipFill>
        <p:spPr>
          <a:xfrm>
            <a:off x="913795" y="2118034"/>
            <a:ext cx="5380952" cy="3457143"/>
          </a:xfrm>
          <a:prstGeom prst="rect">
            <a:avLst/>
          </a:prstGeom>
        </p:spPr>
      </p:pic>
      <p:pic>
        <p:nvPicPr>
          <p:cNvPr id="9" name="Picture 8" descr="A close-up of a machine&#10;&#10;Description automatically generated with low confidence">
            <a:extLst>
              <a:ext uri="{FF2B5EF4-FFF2-40B4-BE49-F238E27FC236}">
                <a16:creationId xmlns:a16="http://schemas.microsoft.com/office/drawing/2014/main" id="{6D94CA07-6B17-4681-B44A-EF9716B49C30}"/>
              </a:ext>
            </a:extLst>
          </p:cNvPr>
          <p:cNvPicPr>
            <a:picLocks noChangeAspect="1"/>
          </p:cNvPicPr>
          <p:nvPr/>
        </p:nvPicPr>
        <p:blipFill>
          <a:blip r:embed="rId4"/>
          <a:stretch>
            <a:fillRect/>
          </a:stretch>
        </p:blipFill>
        <p:spPr>
          <a:xfrm>
            <a:off x="6909475" y="2118034"/>
            <a:ext cx="4234909" cy="3457143"/>
          </a:xfrm>
          <a:prstGeom prst="rect">
            <a:avLst/>
          </a:prstGeom>
        </p:spPr>
      </p:pic>
    </p:spTree>
    <p:extLst>
      <p:ext uri="{BB962C8B-B14F-4D97-AF65-F5344CB8AC3E}">
        <p14:creationId xmlns:p14="http://schemas.microsoft.com/office/powerpoint/2010/main" val="2089665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DCF10-A01F-49D3-9CE7-72B20C57915C}"/>
              </a:ext>
            </a:extLst>
          </p:cNvPr>
          <p:cNvSpPr>
            <a:spLocks noGrp="1"/>
          </p:cNvSpPr>
          <p:nvPr>
            <p:ph type="title"/>
          </p:nvPr>
        </p:nvSpPr>
        <p:spPr/>
        <p:txBody>
          <a:bodyPr/>
          <a:lstStyle/>
          <a:p>
            <a:r>
              <a:rPr lang="en-US" dirty="0"/>
              <a:t>Add </a:t>
            </a:r>
            <a:r>
              <a:rPr lang="en-US" dirty="0" err="1"/>
              <a:t>ons</a:t>
            </a:r>
            <a:r>
              <a:rPr lang="en-US" dirty="0"/>
              <a:t>!</a:t>
            </a:r>
          </a:p>
        </p:txBody>
      </p:sp>
      <p:pic>
        <p:nvPicPr>
          <p:cNvPr id="5" name="Content Placeholder 4">
            <a:extLst>
              <a:ext uri="{FF2B5EF4-FFF2-40B4-BE49-F238E27FC236}">
                <a16:creationId xmlns:a16="http://schemas.microsoft.com/office/drawing/2014/main" id="{FC786DEC-57EE-4981-A32B-EE38F85D489C}"/>
              </a:ext>
            </a:extLst>
          </p:cNvPr>
          <p:cNvPicPr>
            <a:picLocks noGrp="1" noChangeAspect="1"/>
          </p:cNvPicPr>
          <p:nvPr>
            <p:ph idx="1"/>
          </p:nvPr>
        </p:nvPicPr>
        <p:blipFill>
          <a:blip r:embed="rId3"/>
          <a:stretch>
            <a:fillRect/>
          </a:stretch>
        </p:blipFill>
        <p:spPr>
          <a:xfrm>
            <a:off x="1095698" y="1866900"/>
            <a:ext cx="4658915" cy="3714750"/>
          </a:xfrm>
        </p:spPr>
      </p:pic>
      <p:sp>
        <p:nvSpPr>
          <p:cNvPr id="6" name="TextBox 5">
            <a:extLst>
              <a:ext uri="{FF2B5EF4-FFF2-40B4-BE49-F238E27FC236}">
                <a16:creationId xmlns:a16="http://schemas.microsoft.com/office/drawing/2014/main" id="{FC0191EE-DDA4-421E-9A3A-1FCE299217CD}"/>
              </a:ext>
            </a:extLst>
          </p:cNvPr>
          <p:cNvSpPr txBox="1"/>
          <p:nvPr/>
        </p:nvSpPr>
        <p:spPr>
          <a:xfrm>
            <a:off x="6437389" y="2247440"/>
            <a:ext cx="4830167" cy="1323439"/>
          </a:xfrm>
          <a:prstGeom prst="rect">
            <a:avLst/>
          </a:prstGeom>
          <a:noFill/>
        </p:spPr>
        <p:txBody>
          <a:bodyPr wrap="square" rtlCol="0">
            <a:spAutoFit/>
          </a:bodyPr>
          <a:lstStyle/>
          <a:p>
            <a:r>
              <a:rPr lang="en-US" sz="4000" dirty="0"/>
              <a:t>Stats and Settings!</a:t>
            </a:r>
          </a:p>
          <a:p>
            <a:r>
              <a:rPr lang="en-US" sz="4000" dirty="0"/>
              <a:t>Keyboard Shortcuts!!</a:t>
            </a:r>
          </a:p>
        </p:txBody>
      </p:sp>
    </p:spTree>
    <p:extLst>
      <p:ext uri="{BB962C8B-B14F-4D97-AF65-F5344CB8AC3E}">
        <p14:creationId xmlns:p14="http://schemas.microsoft.com/office/powerpoint/2010/main" val="3286222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1F2FB-59D3-431B-A58B-8C3549D1619E}"/>
              </a:ext>
            </a:extLst>
          </p:cNvPr>
          <p:cNvSpPr>
            <a:spLocks noGrp="1"/>
          </p:cNvSpPr>
          <p:nvPr>
            <p:ph type="title"/>
          </p:nvPr>
        </p:nvSpPr>
        <p:spPr/>
        <p:txBody>
          <a:bodyPr/>
          <a:lstStyle/>
          <a:p>
            <a:r>
              <a:rPr lang="en-US" dirty="0"/>
              <a:t>Ideas for the Future</a:t>
            </a:r>
          </a:p>
        </p:txBody>
      </p:sp>
      <p:sp>
        <p:nvSpPr>
          <p:cNvPr id="3" name="Content Placeholder 2">
            <a:extLst>
              <a:ext uri="{FF2B5EF4-FFF2-40B4-BE49-F238E27FC236}">
                <a16:creationId xmlns:a16="http://schemas.microsoft.com/office/drawing/2014/main" id="{7F1BC43B-A365-48E7-93D0-0C3A09F6618E}"/>
              </a:ext>
            </a:extLst>
          </p:cNvPr>
          <p:cNvSpPr>
            <a:spLocks noGrp="1"/>
          </p:cNvSpPr>
          <p:nvPr>
            <p:ph idx="1"/>
          </p:nvPr>
        </p:nvSpPr>
        <p:spPr/>
        <p:txBody>
          <a:bodyPr/>
          <a:lstStyle/>
          <a:p>
            <a:r>
              <a:rPr lang="en-US" dirty="0"/>
              <a:t>64-bit OS (e.g. Ubuntu)</a:t>
            </a:r>
          </a:p>
          <a:p>
            <a:r>
              <a:rPr lang="en-US" dirty="0"/>
              <a:t>Intel Compute Stick</a:t>
            </a:r>
          </a:p>
          <a:p>
            <a:r>
              <a:rPr lang="en-US" dirty="0"/>
              <a:t>Google Coral USB Accelerator</a:t>
            </a:r>
          </a:p>
          <a:p>
            <a:r>
              <a:rPr lang="en-US" dirty="0"/>
              <a:t>Other Hardware with moving camera</a:t>
            </a:r>
          </a:p>
          <a:p>
            <a:r>
              <a:rPr lang="en-US" dirty="0"/>
              <a:t>Stream video to Flask</a:t>
            </a:r>
          </a:p>
        </p:txBody>
      </p:sp>
    </p:spTree>
    <p:extLst>
      <p:ext uri="{BB962C8B-B14F-4D97-AF65-F5344CB8AC3E}">
        <p14:creationId xmlns:p14="http://schemas.microsoft.com/office/powerpoint/2010/main" val="1593190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2EB8B-BC63-4F2F-8957-1725A4172D57}"/>
              </a:ext>
            </a:extLst>
          </p:cNvPr>
          <p:cNvSpPr>
            <a:spLocks noGrp="1"/>
          </p:cNvSpPr>
          <p:nvPr>
            <p:ph type="title"/>
          </p:nvPr>
        </p:nvSpPr>
        <p:spPr>
          <a:xfrm>
            <a:off x="913795" y="609600"/>
            <a:ext cx="6834261" cy="1257300"/>
          </a:xfrm>
        </p:spPr>
        <p:txBody>
          <a:bodyPr/>
          <a:lstStyle/>
          <a:p>
            <a:r>
              <a:rPr lang="en-US" dirty="0"/>
              <a:t>Conclusion</a:t>
            </a:r>
          </a:p>
        </p:txBody>
      </p:sp>
      <p:sp>
        <p:nvSpPr>
          <p:cNvPr id="3" name="Content Placeholder 2">
            <a:extLst>
              <a:ext uri="{FF2B5EF4-FFF2-40B4-BE49-F238E27FC236}">
                <a16:creationId xmlns:a16="http://schemas.microsoft.com/office/drawing/2014/main" id="{3C3EE801-3E4B-4706-AD4D-641CFCB4DCE2}"/>
              </a:ext>
            </a:extLst>
          </p:cNvPr>
          <p:cNvSpPr>
            <a:spLocks noGrp="1"/>
          </p:cNvSpPr>
          <p:nvPr>
            <p:ph idx="1"/>
          </p:nvPr>
        </p:nvSpPr>
        <p:spPr>
          <a:xfrm>
            <a:off x="913795" y="2076450"/>
            <a:ext cx="6834261" cy="953189"/>
          </a:xfrm>
        </p:spPr>
        <p:txBody>
          <a:bodyPr/>
          <a:lstStyle/>
          <a:p>
            <a:r>
              <a:rPr lang="en-US" sz="4000" b="1" dirty="0">
                <a:solidFill>
                  <a:srgbClr val="00B050"/>
                </a:solidFill>
              </a:rPr>
              <a:t>Yes!</a:t>
            </a:r>
          </a:p>
        </p:txBody>
      </p:sp>
      <p:sp>
        <p:nvSpPr>
          <p:cNvPr id="4" name="Text Placeholder 3">
            <a:extLst>
              <a:ext uri="{FF2B5EF4-FFF2-40B4-BE49-F238E27FC236}">
                <a16:creationId xmlns:a16="http://schemas.microsoft.com/office/drawing/2014/main" id="{F93DC9D2-A558-41EC-ACD3-F720070ECC83}"/>
              </a:ext>
            </a:extLst>
          </p:cNvPr>
          <p:cNvSpPr txBox="1">
            <a:spLocks/>
          </p:cNvSpPr>
          <p:nvPr/>
        </p:nvSpPr>
        <p:spPr>
          <a:xfrm>
            <a:off x="7748056" y="888585"/>
            <a:ext cx="3531684" cy="3679189"/>
          </a:xfrm>
          <a:prstGeom prst="rect">
            <a:avLst/>
          </a:prstGeom>
        </p:spPr>
        <p:txBody>
          <a:bodyPr vert="horz" lIns="91440" tIns="45720" rIns="91440" bIns="45720" rtlCol="0" anchor="t">
            <a:normAutofit lnSpcReduction="1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3600" dirty="0">
                <a:effectLst/>
                <a:latin typeface="-apple-system"/>
              </a:rPr>
              <a:t>Is it possible to track a person and their movement with a moving camera?</a:t>
            </a:r>
            <a:endParaRPr lang="en-US" sz="3600" dirty="0"/>
          </a:p>
        </p:txBody>
      </p:sp>
      <p:sp>
        <p:nvSpPr>
          <p:cNvPr id="5" name="Content Placeholder 2">
            <a:extLst>
              <a:ext uri="{FF2B5EF4-FFF2-40B4-BE49-F238E27FC236}">
                <a16:creationId xmlns:a16="http://schemas.microsoft.com/office/drawing/2014/main" id="{5E8DD505-F356-46AB-840B-CD9A0E085114}"/>
              </a:ext>
            </a:extLst>
          </p:cNvPr>
          <p:cNvSpPr txBox="1">
            <a:spLocks/>
          </p:cNvSpPr>
          <p:nvPr/>
        </p:nvSpPr>
        <p:spPr>
          <a:xfrm>
            <a:off x="912260" y="2878616"/>
            <a:ext cx="6834261" cy="95318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sz="4000" b="1" dirty="0">
                <a:solidFill>
                  <a:schemeClr val="tx1"/>
                </a:solidFill>
              </a:rPr>
              <a:t>…and we can do more.</a:t>
            </a:r>
          </a:p>
        </p:txBody>
      </p:sp>
    </p:spTree>
    <p:extLst>
      <p:ext uri="{BB962C8B-B14F-4D97-AF65-F5344CB8AC3E}">
        <p14:creationId xmlns:p14="http://schemas.microsoft.com/office/powerpoint/2010/main" val="4018918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7181C-985D-4FFE-A207-3D5DC5BCA12D}"/>
              </a:ext>
            </a:extLst>
          </p:cNvPr>
          <p:cNvSpPr>
            <a:spLocks noGrp="1"/>
          </p:cNvSpPr>
          <p:nvPr>
            <p:ph type="title"/>
          </p:nvPr>
        </p:nvSpPr>
        <p:spPr/>
        <p:txBody>
          <a:bodyPr/>
          <a:lstStyle/>
          <a:p>
            <a:r>
              <a:rPr lang="en-US" dirty="0"/>
              <a:t>Questions?</a:t>
            </a:r>
          </a:p>
        </p:txBody>
      </p:sp>
      <p:pic>
        <p:nvPicPr>
          <p:cNvPr id="3074" name="Picture 2">
            <a:extLst>
              <a:ext uri="{FF2B5EF4-FFF2-40B4-BE49-F238E27FC236}">
                <a16:creationId xmlns:a16="http://schemas.microsoft.com/office/drawing/2014/main" id="{02D5FDFB-F8C9-4D6E-BDEB-37A8F29CBFD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33292" y="2719558"/>
            <a:ext cx="4125415" cy="2475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6196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7F134D06-766C-4F6F-8452-67B715747E66}"/>
              </a:ext>
            </a:extLst>
          </p:cNvPr>
          <p:cNvPicPr>
            <a:picLocks noGrp="1" noChangeAspect="1"/>
          </p:cNvPicPr>
          <p:nvPr>
            <p:ph idx="1"/>
          </p:nvPr>
        </p:nvPicPr>
        <p:blipFill rotWithShape="1">
          <a:blip r:embed="rId4"/>
          <a:srcRect r="1334"/>
          <a:stretch/>
        </p:blipFill>
        <p:spPr>
          <a:xfrm>
            <a:off x="1" y="10"/>
            <a:ext cx="12192000" cy="6857990"/>
          </a:xfrm>
          <a:prstGeom prst="rect">
            <a:avLst/>
          </a:prstGeom>
        </p:spPr>
      </p:pic>
      <p:sp useBgFill="1">
        <p:nvSpPr>
          <p:cNvPr id="11"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6748093" y="1371604"/>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25C0518-540F-45C1-914B-868B8A846605}"/>
              </a:ext>
            </a:extLst>
          </p:cNvPr>
          <p:cNvSpPr>
            <a:spLocks noGrp="1"/>
          </p:cNvSpPr>
          <p:nvPr>
            <p:ph type="title"/>
          </p:nvPr>
        </p:nvSpPr>
        <p:spPr>
          <a:xfrm>
            <a:off x="7715688" y="4668410"/>
            <a:ext cx="3596420" cy="979017"/>
          </a:xfrm>
        </p:spPr>
        <p:txBody>
          <a:bodyPr vert="horz" lIns="91440" tIns="45720" rIns="91440" bIns="45720" rtlCol="0" anchor="b">
            <a:normAutofit/>
          </a:bodyPr>
          <a:lstStyle/>
          <a:p>
            <a:r>
              <a:rPr lang="en-US" sz="4800" b="1" dirty="0">
                <a:solidFill>
                  <a:srgbClr val="00B050"/>
                </a:solidFill>
              </a:rPr>
              <a:t>YES!</a:t>
            </a:r>
          </a:p>
        </p:txBody>
      </p:sp>
      <p:sp>
        <p:nvSpPr>
          <p:cNvPr id="4" name="Text Placeholder 3">
            <a:extLst>
              <a:ext uri="{FF2B5EF4-FFF2-40B4-BE49-F238E27FC236}">
                <a16:creationId xmlns:a16="http://schemas.microsoft.com/office/drawing/2014/main" id="{EAC62BF3-7E6A-452E-9048-64B6487E90B3}"/>
              </a:ext>
            </a:extLst>
          </p:cNvPr>
          <p:cNvSpPr>
            <a:spLocks noGrp="1"/>
          </p:cNvSpPr>
          <p:nvPr>
            <p:ph type="body" sz="half" idx="2"/>
          </p:nvPr>
        </p:nvSpPr>
        <p:spPr>
          <a:xfrm>
            <a:off x="7748056" y="888585"/>
            <a:ext cx="3531684" cy="3679189"/>
          </a:xfrm>
        </p:spPr>
        <p:txBody>
          <a:bodyPr vert="horz" lIns="91440" tIns="45720" rIns="91440" bIns="45720" rtlCol="0" anchor="t">
            <a:normAutofit/>
          </a:bodyPr>
          <a:lstStyle/>
          <a:p>
            <a:pPr algn="l"/>
            <a:r>
              <a:rPr lang="en-US" sz="3600" b="0" i="0" dirty="0">
                <a:effectLst/>
                <a:latin typeface="-apple-system"/>
              </a:rPr>
              <a:t>Is it possible to track a person and their movement with a moving camera?</a:t>
            </a:r>
            <a:endParaRPr lang="en-US" sz="3600" dirty="0"/>
          </a:p>
        </p:txBody>
      </p:sp>
    </p:spTree>
    <p:extLst>
      <p:ext uri="{BB962C8B-B14F-4D97-AF65-F5344CB8AC3E}">
        <p14:creationId xmlns:p14="http://schemas.microsoft.com/office/powerpoint/2010/main" val="1631335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8B49A-F541-42ED-BF10-6DE077713CB7}"/>
              </a:ext>
            </a:extLst>
          </p:cNvPr>
          <p:cNvSpPr>
            <a:spLocks noGrp="1"/>
          </p:cNvSpPr>
          <p:nvPr>
            <p:ph type="title"/>
          </p:nvPr>
        </p:nvSpPr>
        <p:spPr/>
        <p:txBody>
          <a:bodyPr/>
          <a:lstStyle/>
          <a:p>
            <a:r>
              <a:rPr lang="en-US"/>
              <a:t>Overview</a:t>
            </a:r>
            <a:endParaRPr lang="en-US" dirty="0"/>
          </a:p>
        </p:txBody>
      </p:sp>
      <p:pic>
        <p:nvPicPr>
          <p:cNvPr id="6" name="Content Placeholder 5" descr="A picture containing indoor, electronic&#10;&#10;Description automatically generated">
            <a:extLst>
              <a:ext uri="{FF2B5EF4-FFF2-40B4-BE49-F238E27FC236}">
                <a16:creationId xmlns:a16="http://schemas.microsoft.com/office/drawing/2014/main" id="{96F13382-7CEE-4535-8952-7F643CEB2D39}"/>
              </a:ext>
            </a:extLst>
          </p:cNvPr>
          <p:cNvPicPr>
            <a:picLocks noGrp="1" noChangeAspect="1"/>
          </p:cNvPicPr>
          <p:nvPr>
            <p:ph idx="1"/>
          </p:nvPr>
        </p:nvPicPr>
        <p:blipFill>
          <a:blip r:embed="rId3"/>
          <a:stretch>
            <a:fillRect/>
          </a:stretch>
        </p:blipFill>
        <p:spPr>
          <a:xfrm>
            <a:off x="4856163" y="751020"/>
            <a:ext cx="6411912" cy="4797159"/>
          </a:xfrm>
        </p:spPr>
      </p:pic>
      <p:sp>
        <p:nvSpPr>
          <p:cNvPr id="4" name="Text Placeholder 3">
            <a:extLst>
              <a:ext uri="{FF2B5EF4-FFF2-40B4-BE49-F238E27FC236}">
                <a16:creationId xmlns:a16="http://schemas.microsoft.com/office/drawing/2014/main" id="{EF1223C6-66D2-48CF-8FA1-627B70C2449C}"/>
              </a:ext>
            </a:extLst>
          </p:cNvPr>
          <p:cNvSpPr>
            <a:spLocks noGrp="1"/>
          </p:cNvSpPr>
          <p:nvPr>
            <p:ph type="body" sz="half" idx="2"/>
          </p:nvPr>
        </p:nvSpPr>
        <p:spPr/>
        <p:txBody>
          <a:bodyPr/>
          <a:lstStyle/>
          <a:p>
            <a:pPr marL="285750" indent="-285750" algn="l">
              <a:buFont typeface="Arial" panose="020B0604020202020204" pitchFamily="34" charset="0"/>
              <a:buChar char="•"/>
            </a:pPr>
            <a:r>
              <a:rPr lang="en-US"/>
              <a:t>Hardware</a:t>
            </a:r>
          </a:p>
          <a:p>
            <a:pPr marL="285750" indent="-285750" algn="l">
              <a:buFont typeface="Arial" panose="020B0604020202020204" pitchFamily="34" charset="0"/>
              <a:buChar char="•"/>
            </a:pPr>
            <a:r>
              <a:rPr lang="en-US"/>
              <a:t>Operating System</a:t>
            </a:r>
          </a:p>
          <a:p>
            <a:pPr marL="285750" indent="-285750" algn="l">
              <a:buFont typeface="Arial" panose="020B0604020202020204" pitchFamily="34" charset="0"/>
              <a:buChar char="•"/>
            </a:pPr>
            <a:r>
              <a:rPr lang="en-US"/>
              <a:t>Environments</a:t>
            </a:r>
          </a:p>
          <a:p>
            <a:pPr marL="285750" indent="-285750" algn="l">
              <a:buFont typeface="Arial" panose="020B0604020202020204" pitchFamily="34" charset="0"/>
              <a:buChar char="•"/>
            </a:pPr>
            <a:r>
              <a:rPr lang="en-US"/>
              <a:t>Machine Learning</a:t>
            </a:r>
          </a:p>
          <a:p>
            <a:pPr marL="285750" indent="-285750" algn="l">
              <a:buFont typeface="Arial" panose="020B0604020202020204" pitchFamily="34" charset="0"/>
              <a:buChar char="•"/>
            </a:pPr>
            <a:r>
              <a:rPr lang="en-US"/>
              <a:t>Deep Learning</a:t>
            </a:r>
            <a:endParaRPr lang="en-US" dirty="0"/>
          </a:p>
        </p:txBody>
      </p:sp>
    </p:spTree>
    <p:extLst>
      <p:ext uri="{BB962C8B-B14F-4D97-AF65-F5344CB8AC3E}">
        <p14:creationId xmlns:p14="http://schemas.microsoft.com/office/powerpoint/2010/main" val="2731113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F7C7E-514E-47A0-B326-1ACB20372D98}"/>
              </a:ext>
            </a:extLst>
          </p:cNvPr>
          <p:cNvSpPr>
            <a:spLocks noGrp="1"/>
          </p:cNvSpPr>
          <p:nvPr>
            <p:ph type="title"/>
          </p:nvPr>
        </p:nvSpPr>
        <p:spPr/>
        <p:txBody>
          <a:bodyPr/>
          <a:lstStyle/>
          <a:p>
            <a:r>
              <a:rPr lang="en-US" dirty="0"/>
              <a:t>Making my Pi</a:t>
            </a:r>
          </a:p>
        </p:txBody>
      </p:sp>
      <p:sp>
        <p:nvSpPr>
          <p:cNvPr id="3" name="Text Placeholder 2">
            <a:extLst>
              <a:ext uri="{FF2B5EF4-FFF2-40B4-BE49-F238E27FC236}">
                <a16:creationId xmlns:a16="http://schemas.microsoft.com/office/drawing/2014/main" id="{9EE63D77-7346-4223-93A4-69A645346033}"/>
              </a:ext>
            </a:extLst>
          </p:cNvPr>
          <p:cNvSpPr>
            <a:spLocks noGrp="1"/>
          </p:cNvSpPr>
          <p:nvPr>
            <p:ph type="body" idx="1"/>
          </p:nvPr>
        </p:nvSpPr>
        <p:spPr/>
        <p:txBody>
          <a:bodyPr/>
          <a:lstStyle/>
          <a:p>
            <a:r>
              <a:rPr lang="en-US" dirty="0"/>
              <a:t>Hardware</a:t>
            </a:r>
          </a:p>
        </p:txBody>
      </p:sp>
      <p:pic>
        <p:nvPicPr>
          <p:cNvPr id="8" name="Content Placeholder 7" descr="A picture containing text, indoor, items&#10;&#10;Description automatically generated">
            <a:extLst>
              <a:ext uri="{FF2B5EF4-FFF2-40B4-BE49-F238E27FC236}">
                <a16:creationId xmlns:a16="http://schemas.microsoft.com/office/drawing/2014/main" id="{6EFF8E78-3CC2-48BC-A568-A8B5DAB951BA}"/>
              </a:ext>
            </a:extLst>
          </p:cNvPr>
          <p:cNvPicPr>
            <a:picLocks noGrp="1" noChangeAspect="1"/>
          </p:cNvPicPr>
          <p:nvPr>
            <p:ph sz="half" idx="2"/>
          </p:nvPr>
        </p:nvPicPr>
        <p:blipFill>
          <a:blip r:embed="rId3"/>
          <a:stretch>
            <a:fillRect/>
          </a:stretch>
        </p:blipFill>
        <p:spPr>
          <a:xfrm>
            <a:off x="1046163" y="3095518"/>
            <a:ext cx="4764087" cy="2256051"/>
          </a:xfrm>
        </p:spPr>
      </p:pic>
      <p:sp>
        <p:nvSpPr>
          <p:cNvPr id="5" name="Text Placeholder 4">
            <a:extLst>
              <a:ext uri="{FF2B5EF4-FFF2-40B4-BE49-F238E27FC236}">
                <a16:creationId xmlns:a16="http://schemas.microsoft.com/office/drawing/2014/main" id="{40FB4016-2EBB-4A0B-B031-23E1C583E7D0}"/>
              </a:ext>
            </a:extLst>
          </p:cNvPr>
          <p:cNvSpPr>
            <a:spLocks noGrp="1"/>
          </p:cNvSpPr>
          <p:nvPr>
            <p:ph type="body" sz="quarter" idx="3"/>
          </p:nvPr>
        </p:nvSpPr>
        <p:spPr/>
        <p:txBody>
          <a:bodyPr/>
          <a:lstStyle/>
          <a:p>
            <a:r>
              <a:rPr lang="en-US" dirty="0"/>
              <a:t>Operating System</a:t>
            </a:r>
          </a:p>
        </p:txBody>
      </p:sp>
      <p:pic>
        <p:nvPicPr>
          <p:cNvPr id="10" name="Content Placeholder 9" descr="A picture containing text&#10;&#10;Description automatically generated">
            <a:extLst>
              <a:ext uri="{FF2B5EF4-FFF2-40B4-BE49-F238E27FC236}">
                <a16:creationId xmlns:a16="http://schemas.microsoft.com/office/drawing/2014/main" id="{B2DBCD44-38DA-4E78-B23E-C3899FA06E2E}"/>
              </a:ext>
            </a:extLst>
          </p:cNvPr>
          <p:cNvPicPr>
            <a:picLocks noGrp="1" noChangeAspect="1"/>
          </p:cNvPicPr>
          <p:nvPr>
            <p:ph sz="quarter" idx="4"/>
          </p:nvPr>
        </p:nvPicPr>
        <p:blipFill>
          <a:blip r:embed="rId4"/>
          <a:stretch>
            <a:fillRect/>
          </a:stretch>
        </p:blipFill>
        <p:spPr>
          <a:xfrm>
            <a:off x="6362700" y="3426884"/>
            <a:ext cx="4779963" cy="1593320"/>
          </a:xfrm>
        </p:spPr>
      </p:pic>
    </p:spTree>
    <p:extLst>
      <p:ext uri="{BB962C8B-B14F-4D97-AF65-F5344CB8AC3E}">
        <p14:creationId xmlns:p14="http://schemas.microsoft.com/office/powerpoint/2010/main" val="2548072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913795" y="609600"/>
            <a:ext cx="10353762" cy="1257300"/>
          </a:xfrm>
        </p:spPr>
        <p:txBody>
          <a:bodyPr>
            <a:normAutofit/>
          </a:bodyPr>
          <a:lstStyle/>
          <a:p>
            <a:r>
              <a:rPr lang="en-US" dirty="0"/>
              <a:t>Object Detection Algorithms</a:t>
            </a:r>
          </a:p>
        </p:txBody>
      </p:sp>
      <p:graphicFrame>
        <p:nvGraphicFramePr>
          <p:cNvPr id="5" name="Content Placeholder 2" descr="SmartArt Graphic">
            <a:extLst>
              <a:ext uri="{FF2B5EF4-FFF2-40B4-BE49-F238E27FC236}">
                <a16:creationId xmlns:a16="http://schemas.microsoft.com/office/drawing/2014/main" id="{D6E2B9AC-73A3-4B9A-84F6-A0F50427C9AE}"/>
              </a:ext>
            </a:extLst>
          </p:cNvPr>
          <p:cNvGraphicFramePr>
            <a:graphicFrameLocks noGrp="1"/>
          </p:cNvGraphicFramePr>
          <p:nvPr>
            <p:ph idx="1"/>
            <p:extLst>
              <p:ext uri="{D42A27DB-BD31-4B8C-83A1-F6EECF244321}">
                <p14:modId xmlns:p14="http://schemas.microsoft.com/office/powerpoint/2010/main" val="946800194"/>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51443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F31B4-A942-43CF-B5B8-71B49E0DC351}"/>
              </a:ext>
            </a:extLst>
          </p:cNvPr>
          <p:cNvSpPr>
            <a:spLocks noGrp="1"/>
          </p:cNvSpPr>
          <p:nvPr>
            <p:ph type="title"/>
          </p:nvPr>
        </p:nvSpPr>
        <p:spPr/>
        <p:txBody>
          <a:bodyPr/>
          <a:lstStyle/>
          <a:p>
            <a:r>
              <a:rPr lang="en-US" dirty="0" err="1"/>
              <a:t>Haar</a:t>
            </a:r>
            <a:r>
              <a:rPr lang="en-US" dirty="0"/>
              <a:t> Cascade</a:t>
            </a:r>
          </a:p>
        </p:txBody>
      </p:sp>
      <p:pic>
        <p:nvPicPr>
          <p:cNvPr id="6" name="Content Placeholder 5">
            <a:extLst>
              <a:ext uri="{FF2B5EF4-FFF2-40B4-BE49-F238E27FC236}">
                <a16:creationId xmlns:a16="http://schemas.microsoft.com/office/drawing/2014/main" id="{71B5F8A3-6DE7-4661-B2A2-4C9392076DA2}"/>
              </a:ext>
            </a:extLst>
          </p:cNvPr>
          <p:cNvPicPr>
            <a:picLocks noGrp="1" noChangeAspect="1"/>
          </p:cNvPicPr>
          <p:nvPr>
            <p:ph sz="half" idx="1"/>
          </p:nvPr>
        </p:nvPicPr>
        <p:blipFill>
          <a:blip r:embed="rId3"/>
          <a:stretch>
            <a:fillRect/>
          </a:stretch>
        </p:blipFill>
        <p:spPr>
          <a:xfrm>
            <a:off x="1265741" y="2577917"/>
            <a:ext cx="4153480" cy="2619741"/>
          </a:xfrm>
        </p:spPr>
      </p:pic>
      <p:pic>
        <p:nvPicPr>
          <p:cNvPr id="8" name="Content Placeholder 7" descr="Diagram&#10;&#10;Description automatically generated">
            <a:extLst>
              <a:ext uri="{FF2B5EF4-FFF2-40B4-BE49-F238E27FC236}">
                <a16:creationId xmlns:a16="http://schemas.microsoft.com/office/drawing/2014/main" id="{430E65F3-70DB-4621-83D7-1DBD328D3C27}"/>
              </a:ext>
            </a:extLst>
          </p:cNvPr>
          <p:cNvPicPr>
            <a:picLocks noGrp="1" noChangeAspect="1"/>
          </p:cNvPicPr>
          <p:nvPr>
            <p:ph sz="half" idx="2"/>
          </p:nvPr>
        </p:nvPicPr>
        <p:blipFill>
          <a:blip r:embed="rId4"/>
          <a:stretch>
            <a:fillRect/>
          </a:stretch>
        </p:blipFill>
        <p:spPr>
          <a:xfrm>
            <a:off x="6900592" y="2758917"/>
            <a:ext cx="3877216" cy="2257740"/>
          </a:xfrm>
        </p:spPr>
      </p:pic>
      <p:sp>
        <p:nvSpPr>
          <p:cNvPr id="9" name="TextBox 8">
            <a:extLst>
              <a:ext uri="{FF2B5EF4-FFF2-40B4-BE49-F238E27FC236}">
                <a16:creationId xmlns:a16="http://schemas.microsoft.com/office/drawing/2014/main" id="{D42D67BA-A497-4197-8DB4-21D5DB6D6BAF}"/>
              </a:ext>
            </a:extLst>
          </p:cNvPr>
          <p:cNvSpPr txBox="1"/>
          <p:nvPr/>
        </p:nvSpPr>
        <p:spPr>
          <a:xfrm>
            <a:off x="1265741" y="1761195"/>
            <a:ext cx="4153480" cy="584775"/>
          </a:xfrm>
          <a:prstGeom prst="rect">
            <a:avLst/>
          </a:prstGeom>
          <a:noFill/>
        </p:spPr>
        <p:txBody>
          <a:bodyPr wrap="square" rtlCol="0">
            <a:spAutoFit/>
          </a:bodyPr>
          <a:lstStyle/>
          <a:p>
            <a:r>
              <a:rPr lang="en-US" sz="3200" dirty="0" err="1"/>
              <a:t>Haar</a:t>
            </a:r>
            <a:r>
              <a:rPr lang="en-US" sz="3200" dirty="0"/>
              <a:t> Wavelet</a:t>
            </a:r>
          </a:p>
        </p:txBody>
      </p:sp>
      <p:sp>
        <p:nvSpPr>
          <p:cNvPr id="10" name="TextBox 9">
            <a:extLst>
              <a:ext uri="{FF2B5EF4-FFF2-40B4-BE49-F238E27FC236}">
                <a16:creationId xmlns:a16="http://schemas.microsoft.com/office/drawing/2014/main" id="{198CBB69-5477-4BDE-A094-603B1BCE9E77}"/>
              </a:ext>
            </a:extLst>
          </p:cNvPr>
          <p:cNvSpPr txBox="1"/>
          <p:nvPr/>
        </p:nvSpPr>
        <p:spPr>
          <a:xfrm>
            <a:off x="6900592" y="1761194"/>
            <a:ext cx="4153480" cy="584775"/>
          </a:xfrm>
          <a:prstGeom prst="rect">
            <a:avLst/>
          </a:prstGeom>
          <a:noFill/>
        </p:spPr>
        <p:txBody>
          <a:bodyPr wrap="square" rtlCol="0">
            <a:spAutoFit/>
          </a:bodyPr>
          <a:lstStyle/>
          <a:p>
            <a:r>
              <a:rPr lang="en-US" sz="3200" dirty="0"/>
              <a:t>Cascade with AdaBoost</a:t>
            </a:r>
          </a:p>
        </p:txBody>
      </p:sp>
    </p:spTree>
    <p:extLst>
      <p:ext uri="{BB962C8B-B14F-4D97-AF65-F5344CB8AC3E}">
        <p14:creationId xmlns:p14="http://schemas.microsoft.com/office/powerpoint/2010/main" val="1868327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288B7-FFDB-4FE6-BFFD-0DD573CB309A}"/>
              </a:ext>
            </a:extLst>
          </p:cNvPr>
          <p:cNvSpPr>
            <a:spLocks noGrp="1"/>
          </p:cNvSpPr>
          <p:nvPr>
            <p:ph type="title"/>
          </p:nvPr>
        </p:nvSpPr>
        <p:spPr/>
        <p:txBody>
          <a:bodyPr/>
          <a:lstStyle/>
          <a:p>
            <a:r>
              <a:rPr lang="en-US" dirty="0"/>
              <a:t>YOLO</a:t>
            </a:r>
          </a:p>
        </p:txBody>
      </p:sp>
      <p:sp>
        <p:nvSpPr>
          <p:cNvPr id="3" name="Text Placeholder 2">
            <a:extLst>
              <a:ext uri="{FF2B5EF4-FFF2-40B4-BE49-F238E27FC236}">
                <a16:creationId xmlns:a16="http://schemas.microsoft.com/office/drawing/2014/main" id="{735360F9-78E7-46B7-9072-52A566BF38D2}"/>
              </a:ext>
            </a:extLst>
          </p:cNvPr>
          <p:cNvSpPr>
            <a:spLocks noGrp="1"/>
          </p:cNvSpPr>
          <p:nvPr>
            <p:ph type="body" idx="1"/>
          </p:nvPr>
        </p:nvSpPr>
        <p:spPr/>
        <p:txBody>
          <a:bodyPr/>
          <a:lstStyle/>
          <a:p>
            <a:r>
              <a:rPr lang="en-US" dirty="0"/>
              <a:t>One Neural Network</a:t>
            </a:r>
          </a:p>
        </p:txBody>
      </p:sp>
      <p:pic>
        <p:nvPicPr>
          <p:cNvPr id="8" name="Content Placeholder 7" descr="Graphical user interface&#10;&#10;Description automatically generated">
            <a:extLst>
              <a:ext uri="{FF2B5EF4-FFF2-40B4-BE49-F238E27FC236}">
                <a16:creationId xmlns:a16="http://schemas.microsoft.com/office/drawing/2014/main" id="{5E5E8F08-AAA1-4EF5-9556-3CB10A96B0D1}"/>
              </a:ext>
            </a:extLst>
          </p:cNvPr>
          <p:cNvPicPr>
            <a:picLocks noGrp="1" noChangeAspect="1"/>
          </p:cNvPicPr>
          <p:nvPr>
            <p:ph sz="half" idx="2"/>
          </p:nvPr>
        </p:nvPicPr>
        <p:blipFill>
          <a:blip r:embed="rId3"/>
          <a:stretch>
            <a:fillRect/>
          </a:stretch>
        </p:blipFill>
        <p:spPr>
          <a:xfrm>
            <a:off x="6363166" y="2659927"/>
            <a:ext cx="4723726" cy="3043238"/>
          </a:xfrm>
        </p:spPr>
      </p:pic>
      <p:sp>
        <p:nvSpPr>
          <p:cNvPr id="5" name="Text Placeholder 4">
            <a:extLst>
              <a:ext uri="{FF2B5EF4-FFF2-40B4-BE49-F238E27FC236}">
                <a16:creationId xmlns:a16="http://schemas.microsoft.com/office/drawing/2014/main" id="{2250637B-6B09-4D3C-95CF-FE5D802E9970}"/>
              </a:ext>
            </a:extLst>
          </p:cNvPr>
          <p:cNvSpPr>
            <a:spLocks noGrp="1"/>
          </p:cNvSpPr>
          <p:nvPr>
            <p:ph type="body" sz="quarter" idx="3"/>
          </p:nvPr>
        </p:nvSpPr>
        <p:spPr/>
        <p:txBody>
          <a:bodyPr/>
          <a:lstStyle/>
          <a:p>
            <a:r>
              <a:rPr lang="en-US" dirty="0"/>
              <a:t>Predicts bounding boxes</a:t>
            </a:r>
          </a:p>
        </p:txBody>
      </p:sp>
      <p:pic>
        <p:nvPicPr>
          <p:cNvPr id="10" name="Content Placeholder 9" descr="Diagram, engineering drawing&#10;&#10;Description automatically generated">
            <a:extLst>
              <a:ext uri="{FF2B5EF4-FFF2-40B4-BE49-F238E27FC236}">
                <a16:creationId xmlns:a16="http://schemas.microsoft.com/office/drawing/2014/main" id="{EA3A555B-A33C-4425-A3FC-F76B93F3C29A}"/>
              </a:ext>
            </a:extLst>
          </p:cNvPr>
          <p:cNvPicPr>
            <a:picLocks noGrp="1" noChangeAspect="1"/>
          </p:cNvPicPr>
          <p:nvPr>
            <p:ph sz="quarter" idx="4"/>
          </p:nvPr>
        </p:nvPicPr>
        <p:blipFill>
          <a:blip r:embed="rId4"/>
          <a:stretch>
            <a:fillRect/>
          </a:stretch>
        </p:blipFill>
        <p:spPr>
          <a:xfrm>
            <a:off x="1046013" y="3161339"/>
            <a:ext cx="4779963" cy="2238717"/>
          </a:xfrm>
        </p:spPr>
      </p:pic>
    </p:spTree>
    <p:extLst>
      <p:ext uri="{BB962C8B-B14F-4D97-AF65-F5344CB8AC3E}">
        <p14:creationId xmlns:p14="http://schemas.microsoft.com/office/powerpoint/2010/main" val="3236641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39A86993-B877-479E-813E-132819A3E10B}"/>
              </a:ext>
            </a:extLst>
          </p:cNvPr>
          <p:cNvPicPr>
            <a:picLocks noGrp="1" noChangeAspect="1"/>
          </p:cNvPicPr>
          <p:nvPr>
            <p:ph idx="1"/>
          </p:nvPr>
        </p:nvPicPr>
        <p:blipFill rotWithShape="1">
          <a:blip r:embed="rId4"/>
          <a:srcRect l="10417" r="917"/>
          <a:stretch/>
        </p:blipFill>
        <p:spPr>
          <a:xfrm>
            <a:off x="6095999" y="10"/>
            <a:ext cx="6096000" cy="6857990"/>
          </a:xfrm>
          <a:prstGeom prst="rect">
            <a:avLst/>
          </a:prstGeom>
        </p:spPr>
      </p:pic>
      <p:pic>
        <p:nvPicPr>
          <p:cNvPr id="18" name="Picture 17">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B0FEB5AF-1E30-4A3F-8D96-56AA3C973875}"/>
              </a:ext>
            </a:extLst>
          </p:cNvPr>
          <p:cNvSpPr>
            <a:spLocks noGrp="1"/>
          </p:cNvSpPr>
          <p:nvPr>
            <p:ph type="title"/>
          </p:nvPr>
        </p:nvSpPr>
        <p:spPr>
          <a:xfrm>
            <a:off x="742064" y="772528"/>
            <a:ext cx="4538124" cy="970450"/>
          </a:xfrm>
        </p:spPr>
        <p:txBody>
          <a:bodyPr vert="horz" lIns="91440" tIns="45720" rIns="91440" bIns="45720" rtlCol="0" anchor="b">
            <a:normAutofit/>
          </a:bodyPr>
          <a:lstStyle/>
          <a:p>
            <a:pPr algn="l"/>
            <a:r>
              <a:rPr lang="en-US" sz="3200" dirty="0"/>
              <a:t>Using YOLOv4-tiny for full-body detection</a:t>
            </a:r>
          </a:p>
        </p:txBody>
      </p:sp>
      <p:sp>
        <p:nvSpPr>
          <p:cNvPr id="4" name="Text Placeholder 3">
            <a:extLst>
              <a:ext uri="{FF2B5EF4-FFF2-40B4-BE49-F238E27FC236}">
                <a16:creationId xmlns:a16="http://schemas.microsoft.com/office/drawing/2014/main" id="{8496A0A3-0350-412E-A219-26EECF7F553C}"/>
              </a:ext>
            </a:extLst>
          </p:cNvPr>
          <p:cNvSpPr>
            <a:spLocks noGrp="1"/>
          </p:cNvSpPr>
          <p:nvPr>
            <p:ph type="body" sz="half" idx="2"/>
          </p:nvPr>
        </p:nvSpPr>
        <p:spPr>
          <a:xfrm>
            <a:off x="742064" y="2228208"/>
            <a:ext cx="4403596" cy="4058751"/>
          </a:xfrm>
        </p:spPr>
        <p:txBody>
          <a:bodyPr vert="horz" lIns="91440" tIns="45720" rIns="91440" bIns="45720" rtlCol="0" anchor="t">
            <a:normAutofit/>
          </a:bodyPr>
          <a:lstStyle/>
          <a:p>
            <a:pPr algn="l"/>
            <a:r>
              <a:rPr lang="en-US" sz="1800" dirty="0"/>
              <a:t>Predicted in 11.278000 milli-seconds.</a:t>
            </a:r>
          </a:p>
          <a:p>
            <a:pPr algn="l"/>
            <a:r>
              <a:rPr lang="en-US" sz="1800" dirty="0"/>
              <a:t>dog: 32%</a:t>
            </a:r>
          </a:p>
          <a:p>
            <a:pPr algn="l"/>
            <a:r>
              <a:rPr lang="en-US" sz="1800" dirty="0"/>
              <a:t>man: 83%</a:t>
            </a:r>
          </a:p>
          <a:p>
            <a:pPr algn="l"/>
            <a:r>
              <a:rPr lang="en-US" sz="1800" dirty="0"/>
              <a:t>Toddler: 69%</a:t>
            </a:r>
          </a:p>
        </p:txBody>
      </p:sp>
    </p:spTree>
    <p:extLst>
      <p:ext uri="{BB962C8B-B14F-4D97-AF65-F5344CB8AC3E}">
        <p14:creationId xmlns:p14="http://schemas.microsoft.com/office/powerpoint/2010/main" val="3170260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84D4AD22-9F5D-42F2-B53D-8162D7043DC9}"/>
              </a:ext>
            </a:extLst>
          </p:cNvPr>
          <p:cNvPicPr>
            <a:picLocks noGrp="1" noChangeAspect="1"/>
          </p:cNvPicPr>
          <p:nvPr>
            <p:ph idx="1"/>
          </p:nvPr>
        </p:nvPicPr>
        <p:blipFill rotWithShape="1">
          <a:blip r:embed="rId4"/>
          <a:srcRect r="10888"/>
          <a:stretch/>
        </p:blipFill>
        <p:spPr>
          <a:xfrm>
            <a:off x="-8622" y="10"/>
            <a:ext cx="6096000" cy="6857990"/>
          </a:xfrm>
          <a:prstGeom prst="rect">
            <a:avLst/>
          </a:prstGeom>
        </p:spPr>
      </p:pic>
      <p:pic>
        <p:nvPicPr>
          <p:cNvPr id="13" name="Picture 12">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72222DE3-B765-4A40-BE7F-DE39517CF0AA}"/>
              </a:ext>
            </a:extLst>
          </p:cNvPr>
          <p:cNvSpPr>
            <a:spLocks noGrp="1"/>
          </p:cNvSpPr>
          <p:nvPr>
            <p:ph type="title"/>
          </p:nvPr>
        </p:nvSpPr>
        <p:spPr>
          <a:xfrm>
            <a:off x="6900493" y="609600"/>
            <a:ext cx="4538124" cy="970450"/>
          </a:xfrm>
        </p:spPr>
        <p:txBody>
          <a:bodyPr vert="horz" lIns="91440" tIns="45720" rIns="91440" bIns="45720" rtlCol="0" anchor="b">
            <a:normAutofit/>
          </a:bodyPr>
          <a:lstStyle/>
          <a:p>
            <a:pPr algn="l"/>
            <a:r>
              <a:rPr lang="en-US" sz="3200"/>
              <a:t>Using YOLOv4-tiny for Face Detection</a:t>
            </a:r>
          </a:p>
        </p:txBody>
      </p:sp>
      <p:sp>
        <p:nvSpPr>
          <p:cNvPr id="4" name="Text Placeholder 3">
            <a:extLst>
              <a:ext uri="{FF2B5EF4-FFF2-40B4-BE49-F238E27FC236}">
                <a16:creationId xmlns:a16="http://schemas.microsoft.com/office/drawing/2014/main" id="{B95729A9-4D34-4D8F-8841-B96D9E575323}"/>
              </a:ext>
            </a:extLst>
          </p:cNvPr>
          <p:cNvSpPr>
            <a:spLocks noGrp="1"/>
          </p:cNvSpPr>
          <p:nvPr>
            <p:ph type="body" sz="half" idx="2"/>
          </p:nvPr>
        </p:nvSpPr>
        <p:spPr>
          <a:xfrm>
            <a:off x="6900493" y="1732449"/>
            <a:ext cx="4403596" cy="4058751"/>
          </a:xfrm>
        </p:spPr>
        <p:txBody>
          <a:bodyPr vert="horz" lIns="91440" tIns="45720" rIns="91440" bIns="45720" rtlCol="0" anchor="t">
            <a:normAutofit/>
          </a:bodyPr>
          <a:lstStyle/>
          <a:p>
            <a:pPr algn="l"/>
            <a:r>
              <a:rPr lang="en-US" sz="1800" dirty="0"/>
              <a:t>Predicted in 5.150000 milli-seconds.</a:t>
            </a:r>
          </a:p>
          <a:p>
            <a:pPr algn="l"/>
            <a:r>
              <a:rPr lang="en-US" sz="1800" dirty="0"/>
              <a:t>Toddler: 97%</a:t>
            </a:r>
          </a:p>
        </p:txBody>
      </p:sp>
    </p:spTree>
    <p:extLst>
      <p:ext uri="{BB962C8B-B14F-4D97-AF65-F5344CB8AC3E}">
        <p14:creationId xmlns:p14="http://schemas.microsoft.com/office/powerpoint/2010/main" val="18348887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3CC670F-05B9-4BB7-BA2C-0DE5B5C1E5D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{3285F1F0-29C9-4112-B91C-72A5E92FBFB8}tf00934815_win32</Template>
  <TotalTime>218</TotalTime>
  <Words>2463</Words>
  <Application>Microsoft Office PowerPoint</Application>
  <PresentationFormat>Widescreen</PresentationFormat>
  <Paragraphs>284</Paragraphs>
  <Slides>15</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-apple-system</vt:lpstr>
      <vt:lpstr>Arial</vt:lpstr>
      <vt:lpstr>Calibri</vt:lpstr>
      <vt:lpstr>Goudy Old Style</vt:lpstr>
      <vt:lpstr>Wingdings 2</vt:lpstr>
      <vt:lpstr>SlateVTI</vt:lpstr>
      <vt:lpstr>Object Tracking</vt:lpstr>
      <vt:lpstr>YES!</vt:lpstr>
      <vt:lpstr>Overview</vt:lpstr>
      <vt:lpstr>Making my Pi</vt:lpstr>
      <vt:lpstr>Object Detection Algorithms</vt:lpstr>
      <vt:lpstr>Haar Cascade</vt:lpstr>
      <vt:lpstr>YOLO</vt:lpstr>
      <vt:lpstr>Using YOLOv4-tiny for full-body detection</vt:lpstr>
      <vt:lpstr>Using YOLOv4-tiny for Face Detection</vt:lpstr>
      <vt:lpstr>Haar Cascade</vt:lpstr>
      <vt:lpstr>Pitfalls</vt:lpstr>
      <vt:lpstr>Add ons!</vt:lpstr>
      <vt:lpstr>Ideas for the Future</vt:lpstr>
      <vt:lpstr>Conclusion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Christopher Caldarella</dc:creator>
  <cp:lastModifiedBy>Christopher Caldarella</cp:lastModifiedBy>
  <cp:revision>33</cp:revision>
  <dcterms:created xsi:type="dcterms:W3CDTF">2021-06-14T04:19:45Z</dcterms:created>
  <dcterms:modified xsi:type="dcterms:W3CDTF">2021-06-14T08:00:44Z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